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6" r:id="rId11"/>
    <p:sldId id="267" r:id="rId12"/>
    <p:sldId id="268" r:id="rId13"/>
    <p:sldId id="269" r:id="rId14"/>
    <p:sldId id="270" r:id="rId15"/>
    <p:sldId id="275" r:id="rId16"/>
    <p:sldId id="271" r:id="rId17"/>
    <p:sldId id="276" r:id="rId18"/>
    <p:sldId id="277" r:id="rId19"/>
    <p:sldId id="278" r:id="rId20"/>
    <p:sldId id="279" r:id="rId21"/>
    <p:sldId id="280" r:id="rId22"/>
    <p:sldId id="284" r:id="rId23"/>
    <p:sldId id="285" r:id="rId24"/>
    <p:sldId id="287" r:id="rId25"/>
    <p:sldId id="286" r:id="rId26"/>
    <p:sldId id="288" r:id="rId27"/>
    <p:sldId id="289" r:id="rId28"/>
    <p:sldId id="290" r:id="rId29"/>
    <p:sldId id="291" r:id="rId30"/>
    <p:sldId id="292" r:id="rId31"/>
    <p:sldId id="293" r:id="rId32"/>
    <p:sldId id="294" r:id="rId33"/>
    <p:sldId id="295" r:id="rId34"/>
    <p:sldId id="296" r:id="rId35"/>
    <p:sldId id="297" r:id="rId36"/>
    <p:sldId id="298" r:id="rId37"/>
    <p:sldId id="281" r:id="rId38"/>
    <p:sldId id="282" r:id="rId39"/>
    <p:sldId id="283" r:id="rId40"/>
    <p:sldId id="299" r:id="rId41"/>
    <p:sldId id="300" r:id="rId42"/>
    <p:sldId id="301" r:id="rId43"/>
    <p:sldId id="272" r:id="rId44"/>
    <p:sldId id="304" r:id="rId45"/>
    <p:sldId id="274" r:id="rId46"/>
    <p:sldId id="305"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B159B47-D2B2-4B29-8B88-1B3A4DA9C723}" type="datetimeFigureOut">
              <a:rPr lang="el-GR" smtClean="0"/>
              <a:t>13/4/2020</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F437403F-761C-4CC1-B95A-F86650AB8B2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159B47-D2B2-4B29-8B88-1B3A4DA9C723}"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159B47-D2B2-4B29-8B88-1B3A4DA9C723}"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159B47-D2B2-4B29-8B88-1B3A4DA9C723}"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B159B47-D2B2-4B29-8B88-1B3A4DA9C723}" type="datetimeFigureOut">
              <a:rPr lang="el-GR" smtClean="0"/>
              <a:t>13/4/2020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437403F-761C-4CC1-B95A-F86650AB8B2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B159B47-D2B2-4B29-8B88-1B3A4DA9C723}" type="datetimeFigureOut">
              <a:rPr lang="el-GR" smtClean="0"/>
              <a:t>13/4/2020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B159B47-D2B2-4B29-8B88-1B3A4DA9C723}" type="datetimeFigureOut">
              <a:rPr lang="el-GR" smtClean="0"/>
              <a:t>13/4/2020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B159B47-D2B2-4B29-8B88-1B3A4DA9C723}" type="datetimeFigureOut">
              <a:rPr lang="el-GR" smtClean="0"/>
              <a:t>13/4/2020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59B47-D2B2-4B29-8B88-1B3A4DA9C723}" type="datetimeFigureOut">
              <a:rPr lang="el-GR" smtClean="0"/>
              <a:t>13/4/2020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B159B47-D2B2-4B29-8B88-1B3A4DA9C723}" type="datetimeFigureOut">
              <a:rPr lang="el-GR" smtClean="0"/>
              <a:t>13/4/2020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437403F-761C-4CC1-B95A-F86650AB8B2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B159B47-D2B2-4B29-8B88-1B3A4DA9C723}" type="datetimeFigureOut">
              <a:rPr lang="el-GR" smtClean="0"/>
              <a:t>13/4/2020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F437403F-761C-4CC1-B95A-F86650AB8B2B}" type="slidenum">
              <a:rPr lang="el-GR" smtClean="0"/>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159B47-D2B2-4B29-8B88-1B3A4DA9C723}" type="datetimeFigureOut">
              <a:rPr lang="el-GR" smtClean="0"/>
              <a:t>13/4/2020</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37403F-761C-4CC1-B95A-F86650AB8B2B}" type="slidenum">
              <a:rPr lang="el-GR" smtClean="0"/>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Σχολική επιθετικότητα και εκφοβισμός.</a:t>
            </a:r>
          </a:p>
        </p:txBody>
      </p:sp>
      <p:sp>
        <p:nvSpPr>
          <p:cNvPr id="3" name="Subtitle 2"/>
          <p:cNvSpPr>
            <a:spLocks noGrp="1"/>
          </p:cNvSpPr>
          <p:nvPr>
            <p:ph type="subTitle" idx="1"/>
          </p:nvPr>
        </p:nvSpPr>
        <p:spPr>
          <a:xfrm>
            <a:off x="533400" y="3228536"/>
            <a:ext cx="7854696" cy="2792752"/>
          </a:xfrm>
        </p:spPr>
        <p:txBody>
          <a:bodyPr>
            <a:normAutofit/>
          </a:bodyPr>
          <a:lstStyle/>
          <a:p>
            <a:r>
              <a:rPr lang="el-GR"/>
              <a:t>ΠΕΙΡΑΜΑΤΙΚΟ ΓΥΜΝΑΣΙΟ</a:t>
            </a:r>
          </a:p>
          <a:p>
            <a:r>
              <a:rPr lang="el-GR" dirty="0"/>
              <a:t> ΑΓ. ΑΝΑΡΓΥΡΩΝ</a:t>
            </a:r>
          </a:p>
          <a:p>
            <a:endParaRPr lang="el-GR" dirty="0"/>
          </a:p>
          <a:p>
            <a:r>
              <a:rPr lang="el-GR" dirty="0"/>
              <a:t>ΥΠΕΥΘΥΝΟΣ ΚΑΘΗΓΗΤΗΣ</a:t>
            </a:r>
          </a:p>
          <a:p>
            <a:r>
              <a:rPr lang="el-GR" dirty="0"/>
              <a:t>ΚΟΤΣΟΒΟΛΗΣ ΝΙΚΩΝ </a:t>
            </a:r>
          </a:p>
        </p:txBody>
      </p:sp>
    </p:spTree>
    <p:extLst>
      <p:ext uri="{BB962C8B-B14F-4D97-AF65-F5344CB8AC3E}">
        <p14:creationId xmlns:p14="http://schemas.microsoft.com/office/powerpoint/2010/main" val="197867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Τύποι και λειτουργίες επιθετικότητας</a:t>
            </a:r>
          </a:p>
        </p:txBody>
      </p:sp>
      <p:sp>
        <p:nvSpPr>
          <p:cNvPr id="3" name="Content Placeholder 2"/>
          <p:cNvSpPr>
            <a:spLocks noGrp="1"/>
          </p:cNvSpPr>
          <p:nvPr>
            <p:ph idx="1"/>
          </p:nvPr>
        </p:nvSpPr>
        <p:spPr/>
        <p:txBody>
          <a:bodyPr/>
          <a:lstStyle/>
          <a:p>
            <a:pPr marL="0" indent="0">
              <a:buNone/>
            </a:pPr>
            <a:r>
              <a:rPr lang="el-GR" dirty="0"/>
              <a:t>Οι  </a:t>
            </a:r>
            <a:r>
              <a:rPr lang="en-US" dirty="0" err="1"/>
              <a:t>Raine</a:t>
            </a:r>
            <a:r>
              <a:rPr lang="en-US" dirty="0"/>
              <a:t> </a:t>
            </a:r>
            <a:r>
              <a:rPr lang="el-GR" dirty="0"/>
              <a:t>και συνεργάτες (2006) ισχυρίζονται ότι το εσωτερικό κίνητρο της επιθετικής συμπεριφοράς αποτελεί την κομβική διαφορά μεταξύ συντελεστικής και αντιδραστικής επιθετικότητας. Το  κίνητρο μπορεί συχνά να μην είναι φανερό στον παρατηρητή, είναι όμως ξεκάθαρο στον δράστη.</a:t>
            </a:r>
          </a:p>
          <a:p>
            <a:pPr marL="0" indent="0">
              <a:buNone/>
            </a:pPr>
            <a:r>
              <a:rPr lang="el-GR" dirty="0"/>
              <a:t>Για παράδειγμα ο συντελεστικός δράστης «συνεπλάκη με άλλους για να τους δείξει ποιός είναι ο αρχηγός», ενώ ο αντιδραστικός δράστης «προξένησε ζημιές σε πράγματα, επειδή ήταν εξοργισμένος».</a:t>
            </a:r>
          </a:p>
        </p:txBody>
      </p:sp>
    </p:spTree>
    <p:extLst>
      <p:ext uri="{BB962C8B-B14F-4D97-AF65-F5344CB8AC3E}">
        <p14:creationId xmlns:p14="http://schemas.microsoft.com/office/powerpoint/2010/main" val="3683644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Εκφοβισμός (</a:t>
            </a:r>
            <a:r>
              <a:rPr lang="en-US" b="1" dirty="0"/>
              <a:t>bullying)</a:t>
            </a:r>
            <a:endParaRPr lang="el-GR" b="1" dirty="0"/>
          </a:p>
        </p:txBody>
      </p:sp>
      <p:sp>
        <p:nvSpPr>
          <p:cNvPr id="3" name="Content Placeholder 2"/>
          <p:cNvSpPr>
            <a:spLocks noGrp="1"/>
          </p:cNvSpPr>
          <p:nvPr>
            <p:ph idx="1"/>
          </p:nvPr>
        </p:nvSpPr>
        <p:spPr/>
        <p:txBody>
          <a:bodyPr>
            <a:normAutofit fontScale="92500"/>
          </a:bodyPr>
          <a:lstStyle/>
          <a:p>
            <a:pPr marL="0" indent="0">
              <a:buNone/>
            </a:pPr>
            <a:r>
              <a:rPr lang="el-GR" dirty="0"/>
              <a:t>Αποτελεί σε διεθνές επίπεδο ένα ανησχυχητικό φαινόμενο με σοβαρές επιπτώσεις για ένα μεγάλο αριθμό μαθητών στης πρωτοβάθμιας και της δευτεροβάθμιας εκπαίδευσης</a:t>
            </a:r>
            <a:r>
              <a:rPr lang="en-US" dirty="0"/>
              <a:t>.</a:t>
            </a:r>
          </a:p>
          <a:p>
            <a:pPr marL="0" indent="0">
              <a:buNone/>
            </a:pPr>
            <a:r>
              <a:rPr lang="el-GR" dirty="0"/>
              <a:t>Έχει συνδεθεί με τη σχολική και κοινοτική βία και αποτελεί θέμα αυξανόμενου προβληματισμού για εκπαιδευτικούς, γονείς και ερευνητές.</a:t>
            </a:r>
          </a:p>
          <a:p>
            <a:pPr marL="0" indent="0">
              <a:buNone/>
            </a:pPr>
            <a:r>
              <a:rPr lang="el-GR" dirty="0"/>
              <a:t>Πρόσφατη έρευνα, η οποια διενεργήθηκε από τον Παγκόσμιο Οργανισμό Υγείας σε τριάντα χώρες, έδειξε ότι το ποσοστό των μαθητών ηλικίας 11 έως 15 ετών, οι οποίοι επιδίδονται σε συμπεριφορές εκφοβισμού συνομηλίκων τους, κυμαίνεται από 9% έως 73% (</a:t>
            </a:r>
            <a:r>
              <a:rPr lang="en-US" dirty="0"/>
              <a:t>Craig &amp; </a:t>
            </a:r>
            <a:r>
              <a:rPr lang="en-US" dirty="0" err="1"/>
              <a:t>Harel</a:t>
            </a:r>
            <a:r>
              <a:rPr lang="en-US" dirty="0"/>
              <a:t>, 2004).</a:t>
            </a:r>
            <a:endParaRPr lang="el-GR" dirty="0"/>
          </a:p>
        </p:txBody>
      </p:sp>
    </p:spTree>
    <p:extLst>
      <p:ext uri="{BB962C8B-B14F-4D97-AF65-F5344CB8AC3E}">
        <p14:creationId xmlns:p14="http://schemas.microsoft.com/office/powerpoint/2010/main" val="316706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Εκφοβισμός (</a:t>
            </a:r>
            <a:r>
              <a:rPr lang="en-US" b="1" dirty="0"/>
              <a:t>bullying)</a:t>
            </a:r>
            <a:endParaRPr lang="el-GR" dirty="0"/>
          </a:p>
        </p:txBody>
      </p:sp>
      <p:sp>
        <p:nvSpPr>
          <p:cNvPr id="3" name="Content Placeholder 2"/>
          <p:cNvSpPr>
            <a:spLocks noGrp="1"/>
          </p:cNvSpPr>
          <p:nvPr>
            <p:ph idx="1"/>
          </p:nvPr>
        </p:nvSpPr>
        <p:spPr/>
        <p:txBody>
          <a:bodyPr/>
          <a:lstStyle/>
          <a:p>
            <a:pPr marL="0" indent="0">
              <a:buNone/>
            </a:pPr>
            <a:r>
              <a:rPr lang="el-GR" dirty="0"/>
              <a:t>Άλλη διεθνής έρευνα, η οποία πραγματοποιήθηκε σε εξήντα έξι χώρες με  μαθητές ηλικίας 13 έως 15 ετών, αποκάλυψε ότι το 37,4% των παιδιών έχει υποστεί εκφοβισμό τουλάχιστον μια φορά κατά τις τριάντα τελευταίες ημέρες που προηγήθηκαν της έρευνας </a:t>
            </a:r>
            <a:r>
              <a:rPr lang="en-US" dirty="0"/>
              <a:t>(Due &amp; Holstein, 2008).</a:t>
            </a:r>
            <a:endParaRPr lang="el-GR" dirty="0"/>
          </a:p>
        </p:txBody>
      </p:sp>
    </p:spTree>
    <p:extLst>
      <p:ext uri="{BB962C8B-B14F-4D97-AF65-F5344CB8AC3E}">
        <p14:creationId xmlns:p14="http://schemas.microsoft.com/office/powerpoint/2010/main" val="913694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Ορισμός εκφοβισμού </a:t>
            </a:r>
          </a:p>
        </p:txBody>
      </p:sp>
      <p:sp>
        <p:nvSpPr>
          <p:cNvPr id="3" name="Content Placeholder 2"/>
          <p:cNvSpPr>
            <a:spLocks noGrp="1"/>
          </p:cNvSpPr>
          <p:nvPr>
            <p:ph idx="1"/>
          </p:nvPr>
        </p:nvSpPr>
        <p:spPr/>
        <p:txBody>
          <a:bodyPr/>
          <a:lstStyle/>
          <a:p>
            <a:pPr marL="0" indent="0">
              <a:buNone/>
            </a:pPr>
            <a:r>
              <a:rPr lang="el-GR" dirty="0"/>
              <a:t>Ο εκφοβισμός είναι η επαναλαμβανόμενη, σκόπιμη, συνειδητή πρόθεση πρόκλησης βλάβης ή φόβου σε κάποιον. Ο εκφοβισμός μπορεί να είναι σωματικός, λεκτικός ή ψυχολογικός.</a:t>
            </a:r>
          </a:p>
          <a:p>
            <a:pPr marL="0" indent="0">
              <a:buNone/>
            </a:pPr>
            <a:r>
              <a:rPr lang="el-GR" dirty="0"/>
              <a:t>Όλες οι μορφές εκφοβισμού έχουν ένα κοινό γνώρισμα</a:t>
            </a:r>
            <a:r>
              <a:rPr lang="en-US" dirty="0"/>
              <a:t>:</a:t>
            </a:r>
            <a:endParaRPr lang="el-GR" dirty="0"/>
          </a:p>
          <a:p>
            <a:pPr marL="0" indent="0">
              <a:buNone/>
            </a:pPr>
            <a:r>
              <a:rPr lang="el-GR" dirty="0"/>
              <a:t>την υπεροχή του θύτη έναντι του θύματος σε δύναμη ή ισχύ.</a:t>
            </a:r>
          </a:p>
          <a:p>
            <a:pPr marL="0" indent="0">
              <a:buNone/>
            </a:pPr>
            <a:r>
              <a:rPr lang="el-GR" dirty="0"/>
              <a:t>Μπορεί να περιλαμβάνει την απειλή χρήσης βίας ή την πραγματική σωματική κακοποίηση, όπως και τη λεκτική επιθετικότητα ή τον κοινωνικό αποκλεισμό.</a:t>
            </a:r>
          </a:p>
        </p:txBody>
      </p:sp>
    </p:spTree>
    <p:extLst>
      <p:ext uri="{BB962C8B-B14F-4D97-AF65-F5344CB8AC3E}">
        <p14:creationId xmlns:p14="http://schemas.microsoft.com/office/powerpoint/2010/main" val="103501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Ορισμός εκφοβισμού</a:t>
            </a:r>
          </a:p>
        </p:txBody>
      </p:sp>
      <p:sp>
        <p:nvSpPr>
          <p:cNvPr id="3" name="Content Placeholder 2"/>
          <p:cNvSpPr>
            <a:spLocks noGrp="1"/>
          </p:cNvSpPr>
          <p:nvPr>
            <p:ph idx="1"/>
          </p:nvPr>
        </p:nvSpPr>
        <p:spPr/>
        <p:txBody>
          <a:bodyPr>
            <a:normAutofit lnSpcReduction="10000"/>
          </a:bodyPr>
          <a:lstStyle/>
          <a:p>
            <a:pPr marL="0" indent="0">
              <a:buNone/>
            </a:pPr>
            <a:r>
              <a:rPr lang="el-GR" dirty="0"/>
              <a:t>Σε αυτόν τον ορισμό για τον εκφοβισμό που είναι σήμερα αποδεκτός από τους περισσότερους ερευνητές του συγκεκριμένου πεδίου (</a:t>
            </a:r>
            <a:r>
              <a:rPr lang="en-US" dirty="0"/>
              <a:t>American Psychological Association, 2005), </a:t>
            </a:r>
            <a:r>
              <a:rPr lang="el-GR" dirty="0"/>
              <a:t>ενσωματώνονται τα τρία κυριότερα χαρακτηριστικά του</a:t>
            </a:r>
            <a:r>
              <a:rPr lang="en-US" dirty="0"/>
              <a:t>:</a:t>
            </a:r>
            <a:endParaRPr lang="el-GR" dirty="0"/>
          </a:p>
          <a:p>
            <a:r>
              <a:rPr lang="el-GR" dirty="0"/>
              <a:t>η κατ’ επανάληψη εκδήλωση της αρνητικής ή μοχθηρής συμπεριφοράς μέσα σε μια χρονική περίοδο,</a:t>
            </a:r>
          </a:p>
          <a:p>
            <a:r>
              <a:rPr lang="el-GR" dirty="0"/>
              <a:t>η πρόθεση της συμπεριφοράς να προκαλέσει βλάβη  ή ψυχική οδύνη και ίσως το πιο σημαντικό,</a:t>
            </a:r>
          </a:p>
          <a:p>
            <a:r>
              <a:rPr lang="el-GR" dirty="0"/>
              <a:t>η ανισορροπία δύναμης ή ισχύος ανάμεσα στον θύτη και το θύμα</a:t>
            </a:r>
          </a:p>
          <a:p>
            <a:pPr marL="0" indent="0">
              <a:buNone/>
            </a:pPr>
            <a:endParaRPr lang="el-GR" dirty="0"/>
          </a:p>
        </p:txBody>
      </p:sp>
    </p:spTree>
    <p:extLst>
      <p:ext uri="{BB962C8B-B14F-4D97-AF65-F5344CB8AC3E}">
        <p14:creationId xmlns:p14="http://schemas.microsoft.com/office/powerpoint/2010/main" val="163415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2696"/>
            <a:ext cx="8229600" cy="1143000"/>
          </a:xfrm>
        </p:spPr>
        <p:txBody>
          <a:bodyPr/>
          <a:lstStyle/>
          <a:p>
            <a:r>
              <a:rPr lang="el-GR" b="1" dirty="0"/>
              <a:t>Άλλα στοιχεία εκφοβισμού</a:t>
            </a:r>
          </a:p>
        </p:txBody>
      </p:sp>
      <p:sp>
        <p:nvSpPr>
          <p:cNvPr id="3" name="Content Placeholder 2"/>
          <p:cNvSpPr>
            <a:spLocks noGrp="1"/>
          </p:cNvSpPr>
          <p:nvPr>
            <p:ph idx="1"/>
          </p:nvPr>
        </p:nvSpPr>
        <p:spPr/>
        <p:txBody>
          <a:bodyPr>
            <a:normAutofit lnSpcReduction="10000"/>
          </a:bodyPr>
          <a:lstStyle/>
          <a:p>
            <a:pPr marL="0" indent="0">
              <a:buNone/>
            </a:pPr>
            <a:r>
              <a:rPr lang="el-GR" dirty="0"/>
              <a:t>Ορισμένοι ερευνητές όπως οι (</a:t>
            </a:r>
            <a:r>
              <a:rPr lang="en-US" dirty="0"/>
              <a:t>Griffin &amp; Cross, 2004) </a:t>
            </a:r>
            <a:r>
              <a:rPr lang="el-GR" dirty="0"/>
              <a:t>θεωρούν ότι υπάρχουν και επιπλέον στοιχεία που θα πρέπει να συμπεριληφθούν στον ορισμό του εκφοβισμού όπως ότι</a:t>
            </a:r>
            <a:r>
              <a:rPr lang="en-US" dirty="0"/>
              <a:t>:</a:t>
            </a:r>
            <a:r>
              <a:rPr lang="el-GR" dirty="0"/>
              <a:t> </a:t>
            </a:r>
          </a:p>
          <a:p>
            <a:r>
              <a:rPr lang="el-GR" dirty="0"/>
              <a:t> εκδηλώνεται στο εσωτερικό κοινωνικών ομάδων, όπου και άλλοι συνομήλικοι είναι παρόντες,</a:t>
            </a:r>
          </a:p>
          <a:p>
            <a:r>
              <a:rPr lang="el-GR" dirty="0"/>
              <a:t>αποτελεί ενέργεια δειλίας, επειδή στοχεύει στην πρόκληση βλάβης χωρίς να υπάρχει φόβος αντέγκλησης,</a:t>
            </a:r>
          </a:p>
          <a:p>
            <a:r>
              <a:rPr lang="el-GR" dirty="0"/>
              <a:t>δεν προηγείται καμία πρόκληση εκ μέρους του θύματος, ώστε να προκαλέσει την εκδήλωση του.</a:t>
            </a:r>
          </a:p>
        </p:txBody>
      </p:sp>
    </p:spTree>
    <p:extLst>
      <p:ext uri="{BB962C8B-B14F-4D97-AF65-F5344CB8AC3E}">
        <p14:creationId xmlns:p14="http://schemas.microsoft.com/office/powerpoint/2010/main" val="24516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Εκφοβισμός (</a:t>
            </a:r>
            <a:r>
              <a:rPr lang="en-US" b="1" dirty="0"/>
              <a:t>bullying)</a:t>
            </a:r>
            <a:endParaRPr lang="el-GR" dirty="0"/>
          </a:p>
        </p:txBody>
      </p:sp>
      <p:sp>
        <p:nvSpPr>
          <p:cNvPr id="3" name="Content Placeholder 2"/>
          <p:cNvSpPr>
            <a:spLocks noGrp="1"/>
          </p:cNvSpPr>
          <p:nvPr>
            <p:ph idx="1"/>
          </p:nvPr>
        </p:nvSpPr>
        <p:spPr/>
        <p:txBody>
          <a:bodyPr/>
          <a:lstStyle/>
          <a:p>
            <a:r>
              <a:rPr lang="el-GR" dirty="0"/>
              <a:t>Εξαιτίας της επαναληπτικής του φύσης και της αδυναμίας του θύματος να υπερασπιστεί τον εαυτό του, ο εκφοβισμός αποτελεί μια εξαιρετικά επιβλαβή μορφή </a:t>
            </a:r>
            <a:r>
              <a:rPr lang="el-GR" b="1" dirty="0"/>
              <a:t>θυματοποίησης (</a:t>
            </a:r>
            <a:r>
              <a:rPr lang="en-US" b="1" dirty="0"/>
              <a:t>victimization)</a:t>
            </a:r>
            <a:r>
              <a:rPr lang="en-US" dirty="0"/>
              <a:t>, </a:t>
            </a:r>
            <a:r>
              <a:rPr lang="el-GR" dirty="0"/>
              <a:t>καθιστώντας αναγκαία την πλήρη διάκριση του από άλλες μορφές θυματοποίησης μεταξύ συνομηλίκων (</a:t>
            </a:r>
            <a:r>
              <a:rPr lang="en-US" dirty="0" err="1"/>
              <a:t>Creif</a:t>
            </a:r>
            <a:r>
              <a:rPr lang="en-US" dirty="0"/>
              <a:t> &amp; Furlong, 2006).</a:t>
            </a:r>
            <a:endParaRPr lang="el-GR" dirty="0"/>
          </a:p>
        </p:txBody>
      </p:sp>
    </p:spTree>
    <p:extLst>
      <p:ext uri="{BB962C8B-B14F-4D97-AF65-F5344CB8AC3E}">
        <p14:creationId xmlns:p14="http://schemas.microsoft.com/office/powerpoint/2010/main" val="577787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Μορφές εκφοβισμού</a:t>
            </a:r>
          </a:p>
        </p:txBody>
      </p:sp>
      <p:sp>
        <p:nvSpPr>
          <p:cNvPr id="3" name="Content Placeholder 2"/>
          <p:cNvSpPr>
            <a:spLocks noGrp="1"/>
          </p:cNvSpPr>
          <p:nvPr>
            <p:ph idx="1"/>
          </p:nvPr>
        </p:nvSpPr>
        <p:spPr/>
        <p:txBody>
          <a:bodyPr/>
          <a:lstStyle/>
          <a:p>
            <a:pPr marL="0" indent="0">
              <a:buNone/>
            </a:pPr>
            <a:r>
              <a:rPr lang="el-GR" dirty="0"/>
              <a:t>Ο εκφοβισμός μπορεί να είναι </a:t>
            </a:r>
            <a:r>
              <a:rPr lang="el-GR" b="1" dirty="0"/>
              <a:t>άμεσος ή  έμμεσος</a:t>
            </a:r>
            <a:r>
              <a:rPr lang="el-GR" dirty="0"/>
              <a:t>.</a:t>
            </a:r>
          </a:p>
          <a:p>
            <a:r>
              <a:rPr lang="el-GR" dirty="0"/>
              <a:t>Οι </a:t>
            </a:r>
            <a:r>
              <a:rPr lang="el-GR" b="1" dirty="0"/>
              <a:t>άμεσες</a:t>
            </a:r>
            <a:r>
              <a:rPr lang="el-GR" dirty="0"/>
              <a:t> μορφές εκφοβισμού, και ιδιαίτερα ο σωματικός εκφοβισμός, προκαλούν συχνά ορατές βλάβες που είναι απτές και εύκολα αντιληπτές.</a:t>
            </a:r>
          </a:p>
          <a:p>
            <a:r>
              <a:rPr lang="el-GR" dirty="0"/>
              <a:t>Οι </a:t>
            </a:r>
            <a:r>
              <a:rPr lang="el-GR" b="1" dirty="0"/>
              <a:t>έμμεσες</a:t>
            </a:r>
            <a:r>
              <a:rPr lang="el-GR" dirty="0"/>
              <a:t> μορφές είναι ύπουλες και δυσδιάκριτες. Μπορεί να περιλαμβάνουν τη χειραγώγηση και την καταστροφή των φιλικών σχέσεων, τη σκόπιμη και συχνά συστηματική περιθωριοποίηση, την αγνόηση και την απομόνωση κάποιου ή και την αποστολή ανώνυμων συνήθως σημειωμάτων.</a:t>
            </a:r>
          </a:p>
        </p:txBody>
      </p:sp>
    </p:spTree>
    <p:extLst>
      <p:ext uri="{BB962C8B-B14F-4D97-AF65-F5344CB8AC3E}">
        <p14:creationId xmlns:p14="http://schemas.microsoft.com/office/powerpoint/2010/main" val="1064133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Εκφοβισμός (</a:t>
            </a:r>
            <a:r>
              <a:rPr lang="en-US" b="1" dirty="0"/>
              <a:t>bullying)</a:t>
            </a:r>
            <a:endParaRPr lang="el-GR" dirty="0"/>
          </a:p>
        </p:txBody>
      </p:sp>
      <p:sp>
        <p:nvSpPr>
          <p:cNvPr id="3" name="Content Placeholder 2"/>
          <p:cNvSpPr>
            <a:spLocks noGrp="1"/>
          </p:cNvSpPr>
          <p:nvPr>
            <p:ph idx="1"/>
          </p:nvPr>
        </p:nvSpPr>
        <p:spPr/>
        <p:txBody>
          <a:bodyPr>
            <a:normAutofit fontScale="92500"/>
          </a:bodyPr>
          <a:lstStyle/>
          <a:p>
            <a:r>
              <a:rPr lang="el-GR" dirty="0"/>
              <a:t>Ο εκφοβισμός, ως εκμετάλευση της ισχύος από εκείνους που τη φέρουν, αποτελεί μια συνειδητή και ηθελημένη ενέργεια επίθεσης ή και κακοποίησης που μπορεί να διαρκέσει για μικρή ή μεγαλύτερη χρονική περίοδο.</a:t>
            </a:r>
          </a:p>
          <a:p>
            <a:r>
              <a:rPr lang="el-GR" dirty="0"/>
              <a:t>Το θύμα είναι απίθανο να ανταποδώσει αποτελεσματικά και ίσωςνα μην αντεπιτεθεί ή και να μη μιλήσει σε κανέναν για το συμβάν.</a:t>
            </a:r>
          </a:p>
          <a:p>
            <a:r>
              <a:rPr lang="el-GR" dirty="0"/>
              <a:t>Η αντίδραση εξαρτάται σε μεγάλο βαθμό από τους έμμεσα εμπλεκόμενους (θεατές) οι οποίοι είτε δεν αντιδρούν καθόλου ώστε να σταματήσουν την ενέργεια είτε εμπλέκονται ενεργά για την υποστήριξη της.</a:t>
            </a:r>
          </a:p>
        </p:txBody>
      </p:sp>
    </p:spTree>
    <p:extLst>
      <p:ext uri="{BB962C8B-B14F-4D97-AF65-F5344CB8AC3E}">
        <p14:creationId xmlns:p14="http://schemas.microsoft.com/office/powerpoint/2010/main" val="49657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80120"/>
          </a:xfrm>
        </p:spPr>
        <p:txBody>
          <a:bodyPr>
            <a:normAutofit/>
          </a:bodyPr>
          <a:lstStyle/>
          <a:p>
            <a:r>
              <a:rPr lang="el-GR" b="1" dirty="0"/>
              <a:t>        Εκφοβισμός (</a:t>
            </a:r>
            <a:r>
              <a:rPr lang="en-US" b="1" dirty="0"/>
              <a:t>bullying)</a:t>
            </a:r>
            <a:endParaRPr lang="el-GR" dirty="0"/>
          </a:p>
        </p:txBody>
      </p:sp>
      <p:sp>
        <p:nvSpPr>
          <p:cNvPr id="3" name="Content Placeholder 2"/>
          <p:cNvSpPr>
            <a:spLocks noGrp="1"/>
          </p:cNvSpPr>
          <p:nvPr>
            <p:ph idx="1"/>
          </p:nvPr>
        </p:nvSpPr>
        <p:spPr>
          <a:xfrm>
            <a:off x="457200" y="1556792"/>
            <a:ext cx="8229600" cy="5112568"/>
          </a:xfrm>
        </p:spPr>
        <p:txBody>
          <a:bodyPr>
            <a:normAutofit lnSpcReduction="10000"/>
          </a:bodyPr>
          <a:lstStyle/>
          <a:p>
            <a:r>
              <a:rPr lang="el-GR" sz="2400" dirty="0"/>
              <a:t>Εξαιτίας της σύγχυσης που μπορεί να προκληθεί κατά την προσπάθεια εντοπισμού των περιπτώσεων εκφοβισμού, απαιτείται προσεκτική μελέτη της συμπεριφοράς, ώστε να αποκλειστούν αυτές οι οποίες δεν αποτελούν εκδήλωση του φαινομένου.</a:t>
            </a:r>
          </a:p>
          <a:p>
            <a:r>
              <a:rPr lang="el-GR" sz="2400" dirty="0"/>
              <a:t>Ο εκφοβισμός μπορεί να είναι αντικοινωνική συμπεριφορά αλλά δεν είναι εγκληματική, καθώς η τελευταία εκτείνεται έξω από τα όρια και τη δικαιοδοσία του σχολείου και αντιμετωπίζεται από τις αρμόδιες ειδικές αρχές.</a:t>
            </a:r>
          </a:p>
          <a:p>
            <a:r>
              <a:rPr lang="el-GR" dirty="0"/>
              <a:t>Στην εγκληματική συμπεριφορά εντάσσονται περιπτώσεις, όπως είναι η επίθεση με όπλο ή άλλο φονικό αντικείμενο, η ληστεία, η απειλή για σοβαρή σωματική βλάβη και η σεξουαλική κακοποίηση.</a:t>
            </a:r>
          </a:p>
        </p:txBody>
      </p:sp>
    </p:spTree>
    <p:extLst>
      <p:ext uri="{BB962C8B-B14F-4D97-AF65-F5344CB8AC3E}">
        <p14:creationId xmlns:p14="http://schemas.microsoft.com/office/powerpoint/2010/main" val="3746714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Σχολική επιθετικότητα και εκφοβισμός</a:t>
            </a:r>
          </a:p>
        </p:txBody>
      </p:sp>
      <p:sp>
        <p:nvSpPr>
          <p:cNvPr id="3" name="Content Placeholder 2"/>
          <p:cNvSpPr>
            <a:spLocks noGrp="1"/>
          </p:cNvSpPr>
          <p:nvPr>
            <p:ph idx="1"/>
          </p:nvPr>
        </p:nvSpPr>
        <p:spPr/>
        <p:txBody>
          <a:bodyPr>
            <a:normAutofit fontScale="92500" lnSpcReduction="10000"/>
          </a:bodyPr>
          <a:lstStyle/>
          <a:p>
            <a:pPr marL="0" indent="0">
              <a:buNone/>
            </a:pPr>
            <a:r>
              <a:rPr lang="el-GR" dirty="0"/>
              <a:t>Ο όρος «</a:t>
            </a:r>
            <a:r>
              <a:rPr lang="el-GR" b="1" dirty="0"/>
              <a:t>επιθετικότητα»</a:t>
            </a:r>
            <a:r>
              <a:rPr lang="el-GR" dirty="0"/>
              <a:t> αναφέρεται σε ένα ευρύ φάσμα ενεργειών, οι οποίες μπορεί να φαίνεται ότι μοιάζουν μεταξύ τους, έχουν όμως διαφορετικούς γενετικούς και νευρολογικούς μηχανισμούς ελέγχου, διαφορετικές λειτουργίες και ρίζες και υποκινούνται από διαφορετικές εξωτερικές συγκυρίες </a:t>
            </a:r>
            <a:r>
              <a:rPr lang="en-US" dirty="0"/>
              <a:t>(Ramirez &amp; </a:t>
            </a:r>
            <a:r>
              <a:rPr lang="en-US" dirty="0" err="1"/>
              <a:t>Andreu</a:t>
            </a:r>
            <a:r>
              <a:rPr lang="en-US" dirty="0"/>
              <a:t>, 2006).</a:t>
            </a:r>
            <a:endParaRPr lang="el-GR" dirty="0"/>
          </a:p>
          <a:p>
            <a:pPr marL="0" indent="0">
              <a:buNone/>
            </a:pPr>
            <a:r>
              <a:rPr lang="el-GR" dirty="0"/>
              <a:t>Γενικά ως ανθρώπινη επιθετικότητα ορίζεται κάθε συμπεριφορά η οποία εκδηλώνεται κατά ενός άλλου ατόμου, με άμεση πρόθεση την πρόκληση βλάβης. Επιπλέον ο δράστης πρέπει να πιστεύει ότι η συμπεριφορά θα επιφέρει βλάβη στο στόχο, και ότι ο στόχος θα επιδιώξει να αποφύγει τη συμπεριφορά (</a:t>
            </a:r>
            <a:r>
              <a:rPr lang="en-US" dirty="0"/>
              <a:t>Bushman &amp; Anderson, 2001).</a:t>
            </a:r>
            <a:endParaRPr lang="el-GR" dirty="0"/>
          </a:p>
        </p:txBody>
      </p:sp>
    </p:spTree>
    <p:extLst>
      <p:ext uri="{BB962C8B-B14F-4D97-AF65-F5344CB8AC3E}">
        <p14:creationId xmlns:p14="http://schemas.microsoft.com/office/powerpoint/2010/main" val="2218106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Εκφοβισμός (</a:t>
            </a:r>
            <a:r>
              <a:rPr lang="en-US" b="1" dirty="0"/>
              <a:t>bullying)</a:t>
            </a:r>
            <a:endParaRPr lang="el-GR" dirty="0"/>
          </a:p>
        </p:txBody>
      </p:sp>
      <p:sp>
        <p:nvSpPr>
          <p:cNvPr id="3" name="Content Placeholder 2"/>
          <p:cNvSpPr>
            <a:spLocks noGrp="1"/>
          </p:cNvSpPr>
          <p:nvPr>
            <p:ph idx="1"/>
          </p:nvPr>
        </p:nvSpPr>
        <p:spPr/>
        <p:txBody>
          <a:bodyPr/>
          <a:lstStyle/>
          <a:p>
            <a:r>
              <a:rPr lang="el-GR" dirty="0"/>
              <a:t>Η εκδήλωση συμπεριφοράς εκφοβισμού στην παιδική και εφηβική ηλικία συνδέεται συχνά και με άλλες μορφές αντικοινωνικής συμπεριφοράς και προδιαθέτει το άτομο για την εκδήλωση εγκληματικής συμπεριφοράς στο μέλλον.</a:t>
            </a:r>
          </a:p>
          <a:p>
            <a:r>
              <a:rPr lang="el-GR" dirty="0"/>
              <a:t>Πολλά από τα άτομα με βεβαρημένο ποινικό μητρώο είχαν εκδηλώσει στο παρελθόν συμπεριφορές εκφοβισμού και παράλληλα είχαν υπάρξει και τα ίδια θύματα αντίστοιχων συμπεριφορών</a:t>
            </a:r>
          </a:p>
        </p:txBody>
      </p:sp>
    </p:spTree>
    <p:extLst>
      <p:ext uri="{BB962C8B-B14F-4D97-AF65-F5344CB8AC3E}">
        <p14:creationId xmlns:p14="http://schemas.microsoft.com/office/powerpoint/2010/main" val="2984540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Εκφοβισμός (</a:t>
            </a:r>
            <a:r>
              <a:rPr lang="en-US" b="1" dirty="0"/>
              <a:t>bullying)</a:t>
            </a:r>
            <a:endParaRPr lang="el-GR" dirty="0"/>
          </a:p>
        </p:txBody>
      </p:sp>
      <p:sp>
        <p:nvSpPr>
          <p:cNvPr id="3" name="Content Placeholder 2"/>
          <p:cNvSpPr>
            <a:spLocks noGrp="1"/>
          </p:cNvSpPr>
          <p:nvPr>
            <p:ph idx="1"/>
          </p:nvPr>
        </p:nvSpPr>
        <p:spPr/>
        <p:txBody>
          <a:bodyPr>
            <a:normAutofit lnSpcReduction="10000"/>
          </a:bodyPr>
          <a:lstStyle/>
          <a:p>
            <a:r>
              <a:rPr lang="el-GR" dirty="0"/>
              <a:t>Συχνά τα παιδιά παίζουν έντονα σωματικά και λεκτικά παιχνίδια, όπως είναι η πάλη και τα πειράγματα, που μπορεί να φαίνονται σκληρά στους ενήλικες.</a:t>
            </a:r>
          </a:p>
          <a:p>
            <a:r>
              <a:rPr lang="el-GR" dirty="0"/>
              <a:t>Τα αγόρια ειδικότερα καταλήγουν μερικές φορές σε πραγματικό καυγά και σωματική μάχη, όταν ένα τέτοιο παιγνίδι ξεφύγει από τον έλεγχο.</a:t>
            </a:r>
          </a:p>
          <a:p>
            <a:r>
              <a:rPr lang="el-GR" dirty="0"/>
              <a:t>Άν και τέτοια περιστατικά μπορεί να θεωρηθούν παραπτώματα, ωστόσο δεν αποτελούν περιπτώσεις εκφοβισμού, καθώς εντάσσονται στο πλαίσιο του παιχνιδιού και δεν συνιστούν επαναλαμβανόμενη, μεθοδευμένη και ομαδική συμπεριφορά.</a:t>
            </a:r>
          </a:p>
        </p:txBody>
      </p:sp>
    </p:spTree>
    <p:extLst>
      <p:ext uri="{BB962C8B-B14F-4D97-AF65-F5344CB8AC3E}">
        <p14:creationId xmlns:p14="http://schemas.microsoft.com/office/powerpoint/2010/main" val="8949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Έκταση  του φαινομένου</a:t>
            </a:r>
          </a:p>
        </p:txBody>
      </p:sp>
      <p:sp>
        <p:nvSpPr>
          <p:cNvPr id="3" name="Content Placeholder 2"/>
          <p:cNvSpPr>
            <a:spLocks noGrp="1"/>
          </p:cNvSpPr>
          <p:nvPr>
            <p:ph idx="1"/>
          </p:nvPr>
        </p:nvSpPr>
        <p:spPr/>
        <p:txBody>
          <a:bodyPr/>
          <a:lstStyle/>
          <a:p>
            <a:r>
              <a:rPr lang="el-GR" dirty="0"/>
              <a:t>Έρευνες δείχνουν ότι το 30% περίπου των εφήβων μαθητών εμπλέκονται σε περιστατικά εφοβισμού είτε ώς δράστες είτε ώς θύματα(</a:t>
            </a:r>
            <a:r>
              <a:rPr lang="en-US" dirty="0"/>
              <a:t>Cohn &amp; Canter, 2003).</a:t>
            </a:r>
            <a:endParaRPr lang="el-GR" dirty="0"/>
          </a:p>
          <a:p>
            <a:r>
              <a:rPr lang="el-GR" dirty="0"/>
              <a:t>Έρευνες στη χώρα μας έδειξαν ότι το φαινόμενο είναι ένα ζήτημα που πλήττει συστηματικά τουλάχιστον το 10% των παιδιών (Δεληγιάννη-Κουμτζή, 2005).</a:t>
            </a:r>
          </a:p>
          <a:p>
            <a:r>
              <a:rPr lang="el-GR" dirty="0"/>
              <a:t>Έρευνα της Μακρή-Μπότσαρη (2010), ανεβάζει το ποσοστό σε 24% επιμερίζοντας το σε 5,7% που ήταν θύτες, 13,3% που ήταν θύματα και 5% που ήταν ταυτόχρονα και θύτες και θύματα.</a:t>
            </a:r>
          </a:p>
        </p:txBody>
      </p:sp>
    </p:spTree>
    <p:extLst>
      <p:ext uri="{BB962C8B-B14F-4D97-AF65-F5344CB8AC3E}">
        <p14:creationId xmlns:p14="http://schemas.microsoft.com/office/powerpoint/2010/main" val="2979416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Διαφορές φύλου στην έκταση του φαινομένου</a:t>
            </a:r>
          </a:p>
        </p:txBody>
      </p:sp>
      <p:sp>
        <p:nvSpPr>
          <p:cNvPr id="3" name="Content Placeholder 2"/>
          <p:cNvSpPr>
            <a:spLocks noGrp="1"/>
          </p:cNvSpPr>
          <p:nvPr>
            <p:ph idx="1"/>
          </p:nvPr>
        </p:nvSpPr>
        <p:spPr/>
        <p:txBody>
          <a:bodyPr>
            <a:normAutofit lnSpcReduction="10000"/>
          </a:bodyPr>
          <a:lstStyle/>
          <a:p>
            <a:r>
              <a:rPr lang="el-GR" dirty="0"/>
              <a:t>Τα αγόρια είναι πιο πιθανό να είναι θύματα ή δράστες εκφοβισμού από ότι τα κορίτσια.</a:t>
            </a:r>
          </a:p>
          <a:p>
            <a:r>
              <a:rPr lang="el-GR" dirty="0"/>
              <a:t>Τα κορίτσια είναι πιο  πιθανό να εκδηλώσουν συμπεριφορές εκφοβισμού κατά των άλλων κοριτσιών, ενώ τα αγόρια εκδηλώνουν τέτοιες συμπεριφορές τόσο κατά των άλλων αγοριών όσο και κατά κοριτσιών.</a:t>
            </a:r>
          </a:p>
          <a:p>
            <a:r>
              <a:rPr lang="el-GR" dirty="0"/>
              <a:t>Κάποιες έρευνες βρήκαν ότι αγόρια και κορίτσια είναι εξίσου πιθανό να υφίστανται συμπεριφορές εκφοβισμού ενώ άλλες βρήκαν ότι τα αγόρια είναι πιο πιθανό να είναι θύματα εκφοβισμού από ότι τα κορίτσια (</a:t>
            </a:r>
            <a:r>
              <a:rPr lang="en-US" dirty="0" err="1"/>
              <a:t>Lindenberg</a:t>
            </a:r>
            <a:r>
              <a:rPr lang="en-US" dirty="0"/>
              <a:t> &amp; </a:t>
            </a:r>
            <a:r>
              <a:rPr lang="en-US" dirty="0" err="1"/>
              <a:t>Salmivalli</a:t>
            </a:r>
            <a:r>
              <a:rPr lang="en-US" dirty="0"/>
              <a:t>, 2009).</a:t>
            </a:r>
            <a:endParaRPr lang="el-GR" dirty="0"/>
          </a:p>
        </p:txBody>
      </p:sp>
    </p:spTree>
    <p:extLst>
      <p:ext uri="{BB962C8B-B14F-4D97-AF65-F5344CB8AC3E}">
        <p14:creationId xmlns:p14="http://schemas.microsoft.com/office/powerpoint/2010/main" val="4215034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296144"/>
          </a:xfrm>
        </p:spPr>
        <p:txBody>
          <a:bodyPr>
            <a:normAutofit fontScale="90000"/>
          </a:bodyPr>
          <a:lstStyle/>
          <a:p>
            <a:r>
              <a:rPr lang="en-US" b="1" dirty="0"/>
              <a:t> </a:t>
            </a:r>
            <a:r>
              <a:rPr lang="el-GR" b="1" dirty="0"/>
              <a:t>Διαφορές φύλου στην έκταση του φαινομένου</a:t>
            </a:r>
          </a:p>
        </p:txBody>
      </p:sp>
      <p:sp>
        <p:nvSpPr>
          <p:cNvPr id="3" name="Content Placeholder 2"/>
          <p:cNvSpPr>
            <a:spLocks noGrp="1"/>
          </p:cNvSpPr>
          <p:nvPr>
            <p:ph idx="1"/>
          </p:nvPr>
        </p:nvSpPr>
        <p:spPr>
          <a:xfrm>
            <a:off x="457200" y="1700808"/>
            <a:ext cx="8229600" cy="5040560"/>
          </a:xfrm>
        </p:spPr>
        <p:txBody>
          <a:bodyPr>
            <a:normAutofit lnSpcReduction="10000"/>
          </a:bodyPr>
          <a:lstStyle/>
          <a:p>
            <a:r>
              <a:rPr lang="el-GR" dirty="0"/>
              <a:t>Τα αγόρια φαίνεται να υφίστανται σε μεγαλύτερο βαθμό από ότι τα κορίτσια άμεσες μορφές εκφοβισμού, όπως είναι ο σωματικός εκφοβισμός </a:t>
            </a:r>
          </a:p>
          <a:p>
            <a:r>
              <a:rPr lang="el-GR" dirty="0"/>
              <a:t>Η  πιο συχνή μορφή εκφοβισμού φαίνεται να είναι και στα δύο φύλα ο λεκτικός εκφοβισμός</a:t>
            </a:r>
          </a:p>
          <a:p>
            <a:r>
              <a:rPr lang="el-GR" dirty="0"/>
              <a:t>Σύμφωνα με κάποιες έρευνες η έμμεση θυματοποίηση είναι συχνότερη μεταξύ των κοριτσιών από ότι μεταξύ των αγοριών</a:t>
            </a:r>
            <a:r>
              <a:rPr lang="en-US" dirty="0"/>
              <a:t>(Jones &amp; Louise, 2005)</a:t>
            </a:r>
            <a:r>
              <a:rPr lang="el-GR" dirty="0"/>
              <a:t>όμως υπάρχουν και έρευνες που υποστηρίζουν ακριβώς το αντίθετο </a:t>
            </a:r>
            <a:r>
              <a:rPr lang="en-US" dirty="0"/>
              <a:t>(La </a:t>
            </a:r>
            <a:r>
              <a:rPr lang="en-US" dirty="0" err="1"/>
              <a:t>Greca</a:t>
            </a:r>
            <a:r>
              <a:rPr lang="en-US" dirty="0"/>
              <a:t> &amp; Harrison, 2005).</a:t>
            </a:r>
          </a:p>
          <a:p>
            <a:r>
              <a:rPr lang="el-GR" dirty="0"/>
              <a:t>Τα αγόρια φαίνεται να χρησιμοποιούν πιο συχνά τον σωματικό εκφοβισμό από ότι τα κορίτσια.</a:t>
            </a:r>
            <a:endParaRPr lang="en-US" dirty="0"/>
          </a:p>
          <a:p>
            <a:endParaRPr lang="el-GR" dirty="0"/>
          </a:p>
        </p:txBody>
      </p:sp>
    </p:spTree>
    <p:extLst>
      <p:ext uri="{BB962C8B-B14F-4D97-AF65-F5344CB8AC3E}">
        <p14:creationId xmlns:p14="http://schemas.microsoft.com/office/powerpoint/2010/main" val="4099879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Διαφορές ηλικίας στην έκταση του φαινομένου</a:t>
            </a:r>
          </a:p>
        </p:txBody>
      </p:sp>
      <p:sp>
        <p:nvSpPr>
          <p:cNvPr id="3" name="Content Placeholder 2"/>
          <p:cNvSpPr>
            <a:spLocks noGrp="1"/>
          </p:cNvSpPr>
          <p:nvPr>
            <p:ph idx="1"/>
          </p:nvPr>
        </p:nvSpPr>
        <p:spPr/>
        <p:txBody>
          <a:bodyPr>
            <a:normAutofit fontScale="92500" lnSpcReduction="10000"/>
          </a:bodyPr>
          <a:lstStyle/>
          <a:p>
            <a:r>
              <a:rPr lang="el-GR" dirty="0"/>
              <a:t>Τα περιστατικά εκφοβισμού καταγράφουν  αυξητική τάση κατά την παιδική ηλικία και κορυφώνονται στην πρώιμη εφηβεία, κατά τη μετάβαση των παιδιών από το δημοτικό στο γυμνάσιο, ακολουθώντας στη συνέχεια πτωτική πορεία (</a:t>
            </a:r>
            <a:r>
              <a:rPr lang="en-US" dirty="0"/>
              <a:t>Seals &amp;  Young, 2003).</a:t>
            </a:r>
          </a:p>
          <a:p>
            <a:r>
              <a:rPr lang="el-GR" dirty="0"/>
              <a:t>Παρά το γεγονός όμως ότι στατιστικά υπάρχει μείωση συνολικά του εκφοβισμού με την ωριμότητα των παιδιών, οι ατομικές περιπτώσεις που αναφέρονται ως μεμονωμένα περιστατικά γίνονται όλο και πιο σοβαρές. Φαίνεται πως, όπου ο εκφοβισμός είναι μέρος του </a:t>
            </a:r>
            <a:r>
              <a:rPr lang="en-US" dirty="0"/>
              <a:t>status quo </a:t>
            </a:r>
            <a:r>
              <a:rPr lang="el-GR" dirty="0"/>
              <a:t>των μεγαλύτερων μαθητών, είναι πιθανό αυτός να εκδηλώνεται με μεγαλύτερη σκληρότητα.</a:t>
            </a:r>
          </a:p>
        </p:txBody>
      </p:sp>
    </p:spTree>
    <p:extLst>
      <p:ext uri="{BB962C8B-B14F-4D97-AF65-F5344CB8AC3E}">
        <p14:creationId xmlns:p14="http://schemas.microsoft.com/office/powerpoint/2010/main" val="5605612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Άλλες διαφορές</a:t>
            </a:r>
          </a:p>
        </p:txBody>
      </p:sp>
      <p:sp>
        <p:nvSpPr>
          <p:cNvPr id="3" name="Content Placeholder 2"/>
          <p:cNvSpPr>
            <a:spLocks noGrp="1"/>
          </p:cNvSpPr>
          <p:nvPr>
            <p:ph idx="1"/>
          </p:nvPr>
        </p:nvSpPr>
        <p:spPr/>
        <p:txBody>
          <a:bodyPr>
            <a:normAutofit fontScale="92500" lnSpcReduction="20000"/>
          </a:bodyPr>
          <a:lstStyle/>
          <a:p>
            <a:r>
              <a:rPr lang="el-GR" dirty="0"/>
              <a:t>Στο δημοτικό σχολείο, η πιο συχνή μορφή</a:t>
            </a:r>
            <a:r>
              <a:rPr lang="en-US" dirty="0"/>
              <a:t> </a:t>
            </a:r>
            <a:r>
              <a:rPr lang="el-GR" dirty="0"/>
              <a:t>εκφοβισμού είναι ο σωματικός εκφοβισμός, ενώ στο γυμνάσιο και το  λύκειο η πιο συχνή μορφή εκφοβισμού είναι ο λεκτικός εκφοβισμός και ο κοινωνικός αποκλεισμός του θύματος </a:t>
            </a:r>
            <a:r>
              <a:rPr lang="en-US" dirty="0"/>
              <a:t>(</a:t>
            </a:r>
            <a:r>
              <a:rPr lang="en-US" dirty="0" err="1"/>
              <a:t>Shellard</a:t>
            </a:r>
            <a:r>
              <a:rPr lang="en-US" dirty="0"/>
              <a:t>, 2002).</a:t>
            </a:r>
          </a:p>
          <a:p>
            <a:r>
              <a:rPr lang="el-GR" dirty="0"/>
              <a:t>Η εφηβεία είναι μια αναπτυξιακή περίοδος, όπου τα παιδιά αναζητούν την κοινωνική τους ταυτότητα και την ιεράρχηση της θέσης τους μέσα στις ομάδες των συνομηλίκων. Κατά τη διάρκεια αυτής της αναπτυξιακής  περιόδου οι μαθητές είναι πιθανό να εμπλακούν σε περιστατικά θυματοποίησης συνομηλίκων, προκειμένου να καταδείξουν τη δύναμη τους και να διασφαλίσουν τη θέση τους στην κοινωνική ιεραρχία (</a:t>
            </a:r>
            <a:r>
              <a:rPr lang="en-US" dirty="0"/>
              <a:t>Long &amp; </a:t>
            </a:r>
            <a:r>
              <a:rPr lang="en-US" dirty="0" err="1"/>
              <a:t>Pellegrini</a:t>
            </a:r>
            <a:r>
              <a:rPr lang="en-US" dirty="0"/>
              <a:t>, 2003).</a:t>
            </a:r>
            <a:endParaRPr lang="el-GR" dirty="0"/>
          </a:p>
        </p:txBody>
      </p:sp>
    </p:spTree>
    <p:extLst>
      <p:ext uri="{BB962C8B-B14F-4D97-AF65-F5344CB8AC3E}">
        <p14:creationId xmlns:p14="http://schemas.microsoft.com/office/powerpoint/2010/main" val="1706143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2088232"/>
          </a:xfrm>
        </p:spPr>
        <p:txBody>
          <a:bodyPr>
            <a:normAutofit fontScale="90000"/>
          </a:bodyPr>
          <a:lstStyle/>
          <a:p>
            <a:r>
              <a:rPr lang="el-GR" b="1" dirty="0"/>
              <a:t>Χαρακτηριστικά των εμπλεκομένων σε περιστατικά εκφοβισμού</a:t>
            </a:r>
          </a:p>
        </p:txBody>
      </p:sp>
      <p:sp>
        <p:nvSpPr>
          <p:cNvPr id="3" name="Content Placeholder 2"/>
          <p:cNvSpPr>
            <a:spLocks noGrp="1"/>
          </p:cNvSpPr>
          <p:nvPr>
            <p:ph idx="1"/>
          </p:nvPr>
        </p:nvSpPr>
        <p:spPr>
          <a:xfrm>
            <a:off x="457200" y="2132856"/>
            <a:ext cx="8229600" cy="4608512"/>
          </a:xfrm>
        </p:spPr>
        <p:txBody>
          <a:bodyPr>
            <a:normAutofit fontScale="92500" lnSpcReduction="10000"/>
          </a:bodyPr>
          <a:lstStyle/>
          <a:p>
            <a:r>
              <a:rPr lang="el-GR" dirty="0"/>
              <a:t>Πολλοί ερευνητές έχουν κατηγοριοποιήσει τους μαθητές, οι οποίοι εμπλέκονται σε περιστατικά εκφοβισμού,σε αυτούς που εκφοβίζονται </a:t>
            </a:r>
            <a:r>
              <a:rPr lang="el-GR" b="1" dirty="0"/>
              <a:t>(θύματα)</a:t>
            </a:r>
            <a:r>
              <a:rPr lang="el-GR" dirty="0"/>
              <a:t>, σε αυτούς που εκφοβίζουν </a:t>
            </a:r>
            <a:r>
              <a:rPr lang="el-GR" b="1" dirty="0"/>
              <a:t>(θύτες), </a:t>
            </a:r>
            <a:r>
              <a:rPr lang="el-GR" dirty="0"/>
              <a:t>σε αυτούς που είναι ταυτόχρονα θύτες και θύματα συμπεριφορών εκφοβισμού </a:t>
            </a:r>
            <a:r>
              <a:rPr lang="el-GR" b="1" dirty="0"/>
              <a:t>(θύτες- θύματα) </a:t>
            </a:r>
            <a:r>
              <a:rPr lang="el-GR" dirty="0"/>
              <a:t>και σε αυτούς που απλώς παρίστανται σε τέτοια περιστατικά </a:t>
            </a:r>
            <a:r>
              <a:rPr lang="el-GR" b="1" dirty="0"/>
              <a:t>(θεατές</a:t>
            </a:r>
            <a:r>
              <a:rPr lang="el-GR" dirty="0"/>
              <a:t>). Η πιο πάνω κατηγοριοποίση δεν μπορεί να συνεισφέρει ουσιαστικά στην αποτελεσματική προσέγγιση του προβλήματος αφού τέτοιου είδους ταξινομήσεις εστιάζονται στα άτομα και στα συμπτώματα και όχι σε μια συνολική θεώρηση του συστήματος που το προκαλεί, μπορεί όμως να συμβάλει σημαντικά στην αναγνώριση των ομάδων υψηλού κινδύνου (</a:t>
            </a:r>
            <a:r>
              <a:rPr lang="en-US" dirty="0" err="1"/>
              <a:t>Nansel</a:t>
            </a:r>
            <a:r>
              <a:rPr lang="en-US" dirty="0"/>
              <a:t>, et al., 2001).</a:t>
            </a:r>
            <a:endParaRPr lang="el-GR" dirty="0"/>
          </a:p>
        </p:txBody>
      </p:sp>
    </p:spTree>
    <p:extLst>
      <p:ext uri="{BB962C8B-B14F-4D97-AF65-F5344CB8AC3E}">
        <p14:creationId xmlns:p14="http://schemas.microsoft.com/office/powerpoint/2010/main" val="48742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l-GR" b="1" dirty="0"/>
              <a:t>Χαρακτηριστικά των θυτών</a:t>
            </a:r>
          </a:p>
        </p:txBody>
      </p:sp>
      <p:sp>
        <p:nvSpPr>
          <p:cNvPr id="3" name="Content Placeholder 2"/>
          <p:cNvSpPr>
            <a:spLocks noGrp="1"/>
          </p:cNvSpPr>
          <p:nvPr>
            <p:ph idx="1"/>
          </p:nvPr>
        </p:nvSpPr>
        <p:spPr>
          <a:xfrm>
            <a:off x="457200" y="908720"/>
            <a:ext cx="8229600" cy="5832648"/>
          </a:xfrm>
        </p:spPr>
        <p:txBody>
          <a:bodyPr>
            <a:normAutofit lnSpcReduction="10000"/>
          </a:bodyPr>
          <a:lstStyle/>
          <a:p>
            <a:r>
              <a:rPr lang="el-GR" dirty="0"/>
              <a:t>Χρησιμοποιούν την υπεροχή τους σε δύναμη και ισχύ, για να επιβληθούν και να επιτύχουν τους στόχους τους.</a:t>
            </a:r>
          </a:p>
          <a:p>
            <a:r>
              <a:rPr lang="el-GR" dirty="0"/>
              <a:t>Διατηρούν μια θετική στάση προς την επιθετικότητα και φαίνεται να απολαμβάνουν τον έλεγχο επί των άλλων και την πρόκληση δεινών σε αυτούς.</a:t>
            </a:r>
          </a:p>
          <a:p>
            <a:r>
              <a:rPr lang="el-GR" dirty="0"/>
              <a:t>Η επιθετικότητα τους κατευθύνεται όχι μόνο κατά των συνομηλίκων τους, αλλά και κατά των γονέων, των καθηγητών τους και άλλων ενηλίκων.</a:t>
            </a:r>
          </a:p>
          <a:p>
            <a:r>
              <a:rPr lang="el-GR" dirty="0"/>
              <a:t>Καταγράφουν ασυνήθιστα χαμηλά επίπεδα άγχους και ανασφάλειας και υψηλότερα επίπεδα αντικοινωνικής, διασπαστικής και παρορμητικής συμπεριφοράς</a:t>
            </a:r>
          </a:p>
          <a:p>
            <a:r>
              <a:rPr lang="el-GR" dirty="0"/>
              <a:t>Στερούνται ενσυναίσθησης και της ικανότητας να αντιλαμβάνονται τον πόνο των άλλων(</a:t>
            </a:r>
            <a:r>
              <a:rPr lang="en-US" dirty="0"/>
              <a:t>Ciucci &amp; Smorti, 1999).</a:t>
            </a:r>
            <a:endParaRPr lang="el-GR" dirty="0"/>
          </a:p>
          <a:p>
            <a:endParaRPr lang="el-GR" dirty="0"/>
          </a:p>
        </p:txBody>
      </p:sp>
    </p:spTree>
    <p:extLst>
      <p:ext uri="{BB962C8B-B14F-4D97-AF65-F5344CB8AC3E}">
        <p14:creationId xmlns:p14="http://schemas.microsoft.com/office/powerpoint/2010/main" val="160750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l-GR" b="1" dirty="0"/>
              <a:t>Χαρακτηριστικά των θυμάτων</a:t>
            </a:r>
          </a:p>
        </p:txBody>
      </p:sp>
      <p:sp>
        <p:nvSpPr>
          <p:cNvPr id="3" name="Content Placeholder 2"/>
          <p:cNvSpPr>
            <a:spLocks noGrp="1"/>
          </p:cNvSpPr>
          <p:nvPr>
            <p:ph idx="1"/>
          </p:nvPr>
        </p:nvSpPr>
        <p:spPr/>
        <p:txBody>
          <a:bodyPr/>
          <a:lstStyle/>
          <a:p>
            <a:r>
              <a:rPr lang="el-GR" dirty="0"/>
              <a:t>Είναι συνήθως, σωματικά αδύναμα, ανασφαλή, ήσυχα και συνεσταλμένα.</a:t>
            </a:r>
          </a:p>
          <a:p>
            <a:r>
              <a:rPr lang="el-GR" dirty="0"/>
              <a:t>Πολλές φορές εμφανίζουν σωματικές αποκλίσεις (π.χ. παχυσαρκία) ή άλλα φυσικά μειονεκτήματα, όπως είναι ατέλειες στη φυσική εμφάνιση ή την ομιλία</a:t>
            </a:r>
          </a:p>
          <a:p>
            <a:r>
              <a:rPr lang="el-GR" dirty="0"/>
              <a:t>Νιώθουν αβοήθητα όταν παρενοχλούνται και πολλές φορές αντιδρούν με κλάματα, υποφέροντας αγόγγυστα ή επιδεικνόντας μορφές υποταγής.</a:t>
            </a:r>
          </a:p>
          <a:p>
            <a:r>
              <a:rPr lang="el-GR" dirty="0"/>
              <a:t>Μερικές φορές προσποιούνται ότι δεν επηρεάζονται ή δεν αντιδρούν καθόλου</a:t>
            </a:r>
          </a:p>
        </p:txBody>
      </p:sp>
    </p:spTree>
    <p:extLst>
      <p:ext uri="{BB962C8B-B14F-4D97-AF65-F5344CB8AC3E}">
        <p14:creationId xmlns:p14="http://schemas.microsoft.com/office/powerpoint/2010/main" val="312614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Σχολική επιθετικότητα και εκφοβισμός</a:t>
            </a:r>
            <a:endParaRPr lang="el-GR" dirty="0"/>
          </a:p>
        </p:txBody>
      </p:sp>
      <p:sp>
        <p:nvSpPr>
          <p:cNvPr id="3" name="Content Placeholder 2"/>
          <p:cNvSpPr>
            <a:spLocks noGrp="1"/>
          </p:cNvSpPr>
          <p:nvPr>
            <p:ph idx="1"/>
          </p:nvPr>
        </p:nvSpPr>
        <p:spPr/>
        <p:txBody>
          <a:bodyPr/>
          <a:lstStyle/>
          <a:p>
            <a:pPr marL="0" indent="0">
              <a:buNone/>
            </a:pPr>
            <a:r>
              <a:rPr lang="el-GR" dirty="0"/>
              <a:t>Πολλοί ερευνητές αντιδιαστέλλουν την επιθετικότητα από την </a:t>
            </a:r>
            <a:r>
              <a:rPr lang="el-GR" b="1" dirty="0"/>
              <a:t>βία.</a:t>
            </a:r>
          </a:p>
          <a:p>
            <a:pPr marL="0" indent="0">
              <a:buNone/>
            </a:pPr>
            <a:r>
              <a:rPr lang="el-GR" dirty="0"/>
              <a:t>Βία είναι η επιθετικότητα, η οποία έχει ώς στόχο την πρόκληση ακραίας βλάβης. Κάθε μορφή βίας συνιστά επιθετική συμπεριφορά, πολλές όμως περιπτώσεις επιθετικών ενεργειών δεν είναι βίαιες (</a:t>
            </a:r>
            <a:r>
              <a:rPr lang="en-US" dirty="0"/>
              <a:t>Anderson &amp; Bushman, 2002).</a:t>
            </a:r>
            <a:endParaRPr lang="el-GR" dirty="0"/>
          </a:p>
        </p:txBody>
      </p:sp>
    </p:spTree>
    <p:extLst>
      <p:ext uri="{BB962C8B-B14F-4D97-AF65-F5344CB8AC3E}">
        <p14:creationId xmlns:p14="http://schemas.microsoft.com/office/powerpoint/2010/main" val="4176936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4"/>
          </a:xfrm>
        </p:spPr>
        <p:txBody>
          <a:bodyPr/>
          <a:lstStyle/>
          <a:p>
            <a:r>
              <a:rPr lang="el-GR" b="1" dirty="0"/>
              <a:t>Χαρακτηριστικά των θυμάτων</a:t>
            </a:r>
          </a:p>
        </p:txBody>
      </p:sp>
      <p:sp>
        <p:nvSpPr>
          <p:cNvPr id="3" name="Content Placeholder 2"/>
          <p:cNvSpPr>
            <a:spLocks noGrp="1"/>
          </p:cNvSpPr>
          <p:nvPr>
            <p:ph idx="1"/>
          </p:nvPr>
        </p:nvSpPr>
        <p:spPr>
          <a:xfrm>
            <a:off x="457200" y="1412776"/>
            <a:ext cx="8229600" cy="5256584"/>
          </a:xfrm>
        </p:spPr>
        <p:txBody>
          <a:bodyPr>
            <a:normAutofit lnSpcReduction="10000"/>
          </a:bodyPr>
          <a:lstStyle/>
          <a:p>
            <a:r>
              <a:rPr lang="el-GR" dirty="0"/>
              <a:t>Στερούνται υψηλής αυτοεκτίμησης και νιώθουν ότι δεν είναι ελκυστικά.</a:t>
            </a:r>
          </a:p>
          <a:p>
            <a:r>
              <a:rPr lang="el-GR" dirty="0"/>
              <a:t>Νιώθουν δυστυχισμένα και υποφέρουν από άγχος και κατάθλιψη</a:t>
            </a:r>
          </a:p>
          <a:p>
            <a:r>
              <a:rPr lang="el-GR" dirty="0"/>
              <a:t>Άλλο χαρακτηριστικό τους είναι η έλλειψη φίλων και η μοναξιά, αυτό όμως μπορεί και να θεωρηθεί παράγοντας θυματοποίησης.</a:t>
            </a:r>
          </a:p>
          <a:p>
            <a:pPr marL="0" indent="0">
              <a:buNone/>
            </a:pPr>
            <a:r>
              <a:rPr lang="el-GR" dirty="0"/>
              <a:t>Πολλοί ερευνητές ισχυρίζονται ότι τα φερόμενα ώς χαρακτηριστικά των θυμάτων μπορεί στην πραγματικότητα να είναι επακόλουθα του εκφοβισμού. Ειδικότερα η χαμηλή αυτοεκτίμηση μπορεί ταυτόχρονα να είναι αίτιο και αιτιατό του εκφοβισμού </a:t>
            </a:r>
            <a:r>
              <a:rPr lang="en-US" dirty="0"/>
              <a:t>(</a:t>
            </a:r>
            <a:r>
              <a:rPr lang="en-US" dirty="0" err="1"/>
              <a:t>Neary</a:t>
            </a:r>
            <a:r>
              <a:rPr lang="en-US" dirty="0"/>
              <a:t> &amp; Joseph, 1994).</a:t>
            </a:r>
            <a:endParaRPr lang="el-GR" dirty="0"/>
          </a:p>
        </p:txBody>
      </p:sp>
    </p:spTree>
    <p:extLst>
      <p:ext uri="{BB962C8B-B14F-4D97-AF65-F5344CB8AC3E}">
        <p14:creationId xmlns:p14="http://schemas.microsoft.com/office/powerpoint/2010/main" val="2902410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rmAutofit fontScale="90000"/>
          </a:bodyPr>
          <a:lstStyle/>
          <a:p>
            <a:r>
              <a:rPr lang="el-GR" b="1" dirty="0"/>
              <a:t>Χαρακτηριστικά των θυμάτων-θυτών</a:t>
            </a:r>
          </a:p>
        </p:txBody>
      </p:sp>
      <p:sp>
        <p:nvSpPr>
          <p:cNvPr id="3" name="Content Placeholder 2"/>
          <p:cNvSpPr>
            <a:spLocks noGrp="1"/>
          </p:cNvSpPr>
          <p:nvPr>
            <p:ph idx="1"/>
          </p:nvPr>
        </p:nvSpPr>
        <p:spPr/>
        <p:txBody>
          <a:bodyPr/>
          <a:lstStyle/>
          <a:p>
            <a:r>
              <a:rPr lang="el-GR" dirty="0"/>
              <a:t>Αναφέρονται και με τον όρο </a:t>
            </a:r>
            <a:r>
              <a:rPr lang="el-GR" b="1" dirty="0"/>
              <a:t>προκλητικά θύματα</a:t>
            </a:r>
            <a:r>
              <a:rPr lang="el-GR" dirty="0"/>
              <a:t>, σε αντιδιαστολή με τα θύματα που δεν εκδηλώνουν επιθετικές συμπεριφορές και που αναφέρονται ως </a:t>
            </a:r>
            <a:r>
              <a:rPr lang="el-GR" b="1" dirty="0"/>
              <a:t>παθητικά θύματα</a:t>
            </a:r>
            <a:r>
              <a:rPr lang="el-GR" dirty="0"/>
              <a:t>.</a:t>
            </a:r>
          </a:p>
          <a:p>
            <a:r>
              <a:rPr lang="el-GR" dirty="0"/>
              <a:t>Παρενοχλούν και απειλούν αυτούς που είναι πιο αδύναμοι συγκρινόμενοι μαζί τους, συγχρόνως όμως είναι και στόχοι εκφοβισμού από άλλους που υπερτερούν σε δύναμη και ισχύ.</a:t>
            </a:r>
          </a:p>
          <a:p>
            <a:r>
              <a:rPr lang="el-GR" dirty="0"/>
              <a:t>Συνήθως είναι παιδιά αγχωτικά, υπερκινητικά και επιθετικά.</a:t>
            </a:r>
          </a:p>
          <a:p>
            <a:endParaRPr lang="el-GR" dirty="0"/>
          </a:p>
        </p:txBody>
      </p:sp>
    </p:spTree>
    <p:extLst>
      <p:ext uri="{BB962C8B-B14F-4D97-AF65-F5344CB8AC3E}">
        <p14:creationId xmlns:p14="http://schemas.microsoft.com/office/powerpoint/2010/main" val="1472428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003232" cy="1152128"/>
          </a:xfrm>
        </p:spPr>
        <p:txBody>
          <a:bodyPr>
            <a:normAutofit fontScale="90000"/>
          </a:bodyPr>
          <a:lstStyle/>
          <a:p>
            <a:r>
              <a:rPr lang="el-GR" b="1" dirty="0"/>
              <a:t>Χαρακτηριστικά των θυμάτων-θυτών</a:t>
            </a:r>
            <a:endParaRPr lang="el-GR" dirty="0"/>
          </a:p>
        </p:txBody>
      </p:sp>
      <p:sp>
        <p:nvSpPr>
          <p:cNvPr id="3" name="Content Placeholder 2"/>
          <p:cNvSpPr>
            <a:spLocks noGrp="1"/>
          </p:cNvSpPr>
          <p:nvPr>
            <p:ph idx="1"/>
          </p:nvPr>
        </p:nvSpPr>
        <p:spPr>
          <a:xfrm>
            <a:off x="457200" y="1935480"/>
            <a:ext cx="8229600" cy="4733880"/>
          </a:xfrm>
        </p:spPr>
        <p:txBody>
          <a:bodyPr>
            <a:normAutofit fontScale="92500" lnSpcReduction="10000"/>
          </a:bodyPr>
          <a:lstStyle/>
          <a:p>
            <a:r>
              <a:rPr lang="el-GR" dirty="0"/>
              <a:t>Όταν υφίστανται εκφοβισμό, αντεπιτίθενται, όμως η αντεπίθεση τους είναι συνήθως αναποτελεσματική και το μόνο που καταφέρνουν είναι να κάνουν τον θύτη τους ακόμη πιο ανηλεή.</a:t>
            </a:r>
          </a:p>
          <a:p>
            <a:r>
              <a:rPr lang="el-GR" dirty="0"/>
              <a:t>Πιθανολογείται ότι η εχθρότητα που νιώθουν τα θύματα-θύτες για τα θύματα τους πηγάζει από βιώματα δικιάς τους θυματοποίησης.</a:t>
            </a:r>
          </a:p>
          <a:p>
            <a:r>
              <a:rPr lang="el-GR" dirty="0"/>
              <a:t>Βιώνουν από τη  μια μεριά τη μοναξιά και την απόρριψη των θυμάτων και από την άλλη χαρακτηρίζονται από έλλειψη ενσυναίσθησης και αισθήματος ηθικής. Η συνάθροιση αυτών των χαρακτηριστικών καθιστά τα θύματα-θύτες μια ομάδα εξόχως υψηλού κινδύνου δυσπροσαρμογής, η οποία χρήζει ιδιαίτερης προσοχής και αντιμετώπισης.</a:t>
            </a:r>
          </a:p>
        </p:txBody>
      </p:sp>
    </p:spTree>
    <p:extLst>
      <p:ext uri="{BB962C8B-B14F-4D97-AF65-F5344CB8AC3E}">
        <p14:creationId xmlns:p14="http://schemas.microsoft.com/office/powerpoint/2010/main" val="2849039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lstStyle/>
          <a:p>
            <a:r>
              <a:rPr lang="el-GR" b="1" dirty="0"/>
              <a:t>Χαρακτηριστικά των θεατών</a:t>
            </a:r>
          </a:p>
        </p:txBody>
      </p:sp>
      <p:sp>
        <p:nvSpPr>
          <p:cNvPr id="3" name="Content Placeholder 2"/>
          <p:cNvSpPr>
            <a:spLocks noGrp="1"/>
          </p:cNvSpPr>
          <p:nvPr>
            <p:ph idx="1"/>
          </p:nvPr>
        </p:nvSpPr>
        <p:spPr>
          <a:xfrm>
            <a:off x="457200" y="1268760"/>
            <a:ext cx="8229600" cy="5055840"/>
          </a:xfrm>
        </p:spPr>
        <p:txBody>
          <a:bodyPr>
            <a:normAutofit fontScale="92500"/>
          </a:bodyPr>
          <a:lstStyle/>
          <a:p>
            <a:pPr marL="0" indent="0">
              <a:buNone/>
            </a:pPr>
            <a:r>
              <a:rPr lang="el-GR" dirty="0"/>
              <a:t>Έρευνες δείχνουν ότι οι θεατές (κυρίως συμμαθητές και συνομήλικοι) είναι παρόντες σε επεισόδια εκφοβισμού στον σχολικό χώρο σε ένα ποσοστό περίπου 85%.</a:t>
            </a:r>
          </a:p>
          <a:p>
            <a:pPr marL="0" indent="0">
              <a:buNone/>
            </a:pPr>
            <a:r>
              <a:rPr lang="el-GR" dirty="0"/>
              <a:t>Αυτά τα υψηλά ποσοστά φανερώνουν ότι περιστατικά εκφοβισμού είναι πιο πιθανό να συμβούν όταν τριγύρω βρίσκονται άλλοι συνομήλικοι.</a:t>
            </a:r>
          </a:p>
          <a:p>
            <a:pPr marL="0" indent="0">
              <a:buNone/>
            </a:pPr>
            <a:r>
              <a:rPr lang="el-GR" dirty="0"/>
              <a:t>Οι παριστάμενοι σε περιστατικά εκφοβισμού διακρίνονται σε αυτούς που προσχωρούν και λαμβάνουν ενεργό μέρος στον εκφοβισμό μαζί με τον θύτη </a:t>
            </a:r>
            <a:r>
              <a:rPr lang="el-GR" b="1" dirty="0"/>
              <a:t>(βοηθοί), </a:t>
            </a:r>
            <a:r>
              <a:rPr lang="el-GR" dirty="0"/>
              <a:t>σε αυτούς που παρέχουν θετική ανατροφοδότηση στον θύτη </a:t>
            </a:r>
            <a:r>
              <a:rPr lang="el-GR" b="1" dirty="0"/>
              <a:t>(ενισχυτές), </a:t>
            </a:r>
            <a:r>
              <a:rPr lang="el-GR" dirty="0"/>
              <a:t>σε αυτούς που μένουν μακριά και παρακολουθούν από απόσταση το επεισόδιο </a:t>
            </a:r>
            <a:r>
              <a:rPr lang="el-GR" b="1" dirty="0"/>
              <a:t>(παθητικοί θεατές)</a:t>
            </a:r>
            <a:r>
              <a:rPr lang="el-GR" dirty="0"/>
              <a:t> και σε αυτούς που επιχειρούν να παρέμβουν υπέρ του θύματος </a:t>
            </a:r>
            <a:r>
              <a:rPr lang="el-GR" b="1" dirty="0"/>
              <a:t>(προασπιστές</a:t>
            </a:r>
            <a:r>
              <a:rPr lang="el-GR" dirty="0"/>
              <a:t>).</a:t>
            </a:r>
          </a:p>
        </p:txBody>
      </p:sp>
    </p:spTree>
    <p:extLst>
      <p:ext uri="{BB962C8B-B14F-4D97-AF65-F5344CB8AC3E}">
        <p14:creationId xmlns:p14="http://schemas.microsoft.com/office/powerpoint/2010/main" val="4229033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224136"/>
          </a:xfrm>
        </p:spPr>
        <p:txBody>
          <a:bodyPr>
            <a:normAutofit fontScale="90000"/>
          </a:bodyPr>
          <a:lstStyle/>
          <a:p>
            <a:r>
              <a:rPr lang="el-GR" b="1" dirty="0"/>
              <a:t>Χαρακτηρ. συμπεριφοράς θεατών</a:t>
            </a:r>
          </a:p>
        </p:txBody>
      </p:sp>
      <p:sp>
        <p:nvSpPr>
          <p:cNvPr id="3" name="Content Placeholder 2"/>
          <p:cNvSpPr>
            <a:spLocks noGrp="1"/>
          </p:cNvSpPr>
          <p:nvPr>
            <p:ph idx="1"/>
          </p:nvPr>
        </p:nvSpPr>
        <p:spPr>
          <a:xfrm>
            <a:off x="539552" y="1196752"/>
            <a:ext cx="8229600" cy="5472608"/>
          </a:xfrm>
        </p:spPr>
        <p:txBody>
          <a:bodyPr/>
          <a:lstStyle/>
          <a:p>
            <a:r>
              <a:rPr lang="el-GR" dirty="0"/>
              <a:t>Πολλές φορές οι παριστάμενοι συνομήλικοι από απλοί θεατές γίνονται συμμέτοχοι. Αυτό ενισχύει τη συμπεριφορά του θύτη.</a:t>
            </a:r>
          </a:p>
          <a:p>
            <a:r>
              <a:rPr lang="el-GR" dirty="0"/>
              <a:t>Άλλες φορές μένουν απαθείς ή υποκρίνονται ότι δεν αντιλαμβάνονται τι συμβαίνει έτσι, ώστε συχνά να χαρακτηρίζονται από το θύμα ώς συνεργάτες του θύτη. Αυτό μπορεί επίσης να ενισχύσει τη συμπεριφορά του θύτη.</a:t>
            </a:r>
          </a:p>
          <a:p>
            <a:r>
              <a:rPr lang="el-GR" dirty="0"/>
              <a:t>Ενώ πάνω από το 50% των παιδιών αναφέρουν ότι θα μεσολαβούσαν σε ένα υποθετικό επεισόδιο εκφοβισμού σε έρευνα βρέθηκε ότι το ποσοστό αυτό δεν υπερβαίνει το 11% (</a:t>
            </a:r>
            <a:r>
              <a:rPr lang="en-US" dirty="0"/>
              <a:t>O’Connell et al., 1999).</a:t>
            </a:r>
            <a:endParaRPr lang="el-GR" dirty="0"/>
          </a:p>
          <a:p>
            <a:pPr marL="0" indent="0">
              <a:buNone/>
            </a:pPr>
            <a:endParaRPr lang="el-GR" dirty="0"/>
          </a:p>
        </p:txBody>
      </p:sp>
    </p:spTree>
    <p:extLst>
      <p:ext uri="{BB962C8B-B14F-4D97-AF65-F5344CB8AC3E}">
        <p14:creationId xmlns:p14="http://schemas.microsoft.com/office/powerpoint/2010/main" val="3412447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rmAutofit fontScale="90000"/>
          </a:bodyPr>
          <a:lstStyle/>
          <a:p>
            <a:r>
              <a:rPr lang="el-GR" b="1" dirty="0"/>
              <a:t>Χαρακτηρ. συμπεριφοράς θεατών</a:t>
            </a:r>
          </a:p>
        </p:txBody>
      </p:sp>
      <p:sp>
        <p:nvSpPr>
          <p:cNvPr id="3" name="Content Placeholder 2"/>
          <p:cNvSpPr>
            <a:spLocks noGrp="1"/>
          </p:cNvSpPr>
          <p:nvPr>
            <p:ph idx="1"/>
          </p:nvPr>
        </p:nvSpPr>
        <p:spPr>
          <a:xfrm>
            <a:off x="467544" y="1124744"/>
            <a:ext cx="8229600" cy="5328592"/>
          </a:xfrm>
        </p:spPr>
        <p:txBody>
          <a:bodyPr>
            <a:normAutofit fontScale="92500" lnSpcReduction="10000"/>
          </a:bodyPr>
          <a:lstStyle/>
          <a:p>
            <a:r>
              <a:rPr lang="el-GR" dirty="0"/>
              <a:t>Το 80-85% των παιδιών δεν εγκρίνουν τις συμπεριφορές εκφοβισμού.</a:t>
            </a:r>
          </a:p>
          <a:p>
            <a:r>
              <a:rPr lang="el-GR" dirty="0"/>
              <a:t>Το 86% βρίσκουν δυσάρεστο να παρακολουθούν επεισόδια εκφοβισμού.</a:t>
            </a:r>
          </a:p>
          <a:p>
            <a:r>
              <a:rPr lang="el-GR" dirty="0"/>
              <a:t>Το 80% εκφράζουν τον θαυμασμό τους για τους συνομηλίκους τους οι οποίοι παρεμβαίνουν υπέρ του θύματος</a:t>
            </a:r>
          </a:p>
          <a:p>
            <a:pPr marL="0" indent="0">
              <a:buNone/>
            </a:pPr>
            <a:r>
              <a:rPr lang="el-GR" dirty="0"/>
              <a:t>Τα ευρήματα αυτά φανερώνουν τη σφοδρή επιθυμία των παιδιών για την εξάλειψη του φαινομένου του εκφοβισμού. Εκπαιδεύοντας τα παιδιά σε αποτελεσματικούς τρόπους δράσης κατά του φαινομένου του εκφοβισμού, οι οποίοι ταυτόχρονα να εγγυώνται την προσωπική τους ασφάλεια έναντι της δικής τους θυματοποίησης, ίσως μπορέσουμε να μειώσουμε την ασυμφωνία ανάμεσα στις προθέσεις, τα συναισθήματα και τις πράξεις τους.</a:t>
            </a:r>
          </a:p>
        </p:txBody>
      </p:sp>
    </p:spTree>
    <p:extLst>
      <p:ext uri="{BB962C8B-B14F-4D97-AF65-F5344CB8AC3E}">
        <p14:creationId xmlns:p14="http://schemas.microsoft.com/office/powerpoint/2010/main" val="2894625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8147248" cy="1080120"/>
          </a:xfrm>
        </p:spPr>
        <p:txBody>
          <a:bodyPr>
            <a:normAutofit fontScale="90000"/>
          </a:bodyPr>
          <a:lstStyle/>
          <a:p>
            <a:r>
              <a:rPr lang="el-GR" b="1" dirty="0"/>
              <a:t>Ερμηνείες συμπεριφοράς θεατών</a:t>
            </a:r>
          </a:p>
        </p:txBody>
      </p:sp>
      <p:sp>
        <p:nvSpPr>
          <p:cNvPr id="3" name="Content Placeholder 2"/>
          <p:cNvSpPr>
            <a:spLocks noGrp="1"/>
          </p:cNvSpPr>
          <p:nvPr>
            <p:ph idx="1"/>
          </p:nvPr>
        </p:nvSpPr>
        <p:spPr>
          <a:xfrm>
            <a:off x="611560" y="1268760"/>
            <a:ext cx="8229600" cy="5400600"/>
          </a:xfrm>
        </p:spPr>
        <p:txBody>
          <a:bodyPr>
            <a:normAutofit lnSpcReduction="10000"/>
          </a:bodyPr>
          <a:lstStyle/>
          <a:p>
            <a:r>
              <a:rPr lang="el-GR" dirty="0"/>
              <a:t>Οι θεατές μπορεί να μην παρεμβαίνουν διότι δεν αναγνωρίζουν τη συμπεριφορά ώς εκφοβιστική.</a:t>
            </a:r>
          </a:p>
          <a:p>
            <a:r>
              <a:rPr lang="el-GR" dirty="0"/>
              <a:t>Δεν είναι σίγουροι για το πώς μπορούν να βοηθήσουν.</a:t>
            </a:r>
          </a:p>
          <a:p>
            <a:r>
              <a:rPr lang="el-GR" dirty="0"/>
              <a:t>Φοβούνται ότι θα δημιουργήσουν πρόβλημα στον θύτη.</a:t>
            </a:r>
          </a:p>
          <a:p>
            <a:r>
              <a:rPr lang="el-GR" dirty="0"/>
              <a:t>Φοβούνται την απομόνωση</a:t>
            </a:r>
          </a:p>
          <a:p>
            <a:r>
              <a:rPr lang="el-GR" dirty="0"/>
              <a:t>Φοβούνται την ανταπόδωση</a:t>
            </a:r>
          </a:p>
          <a:p>
            <a:r>
              <a:rPr lang="el-GR" dirty="0"/>
              <a:t>Πιστεύουν ότι οι ενήλικες δεν θα βοηθήσουν.</a:t>
            </a:r>
          </a:p>
          <a:p>
            <a:pPr marL="0" indent="0">
              <a:buNone/>
            </a:pPr>
            <a:r>
              <a:rPr lang="el-GR" dirty="0"/>
              <a:t>Αυτός ο φόβος είναι ένας ακόμα παράγοντας που μπορεί να ενισχύσει τη συμπεριφορά του θύτη, ο οποίος, βλέποντας τη φοβική αντίδραση των άλλων, οδηγείται  στο συμπέρασμα ότι με τις συμπεριφορές εκφοβισμού μπορεί να επιτύχει τους στόχους του και να εδραιώσει την κυριαρχία του επί των συνομηλίκων </a:t>
            </a:r>
            <a:r>
              <a:rPr lang="en-US" dirty="0"/>
              <a:t>(Shaffer, 2000).</a:t>
            </a:r>
            <a:endParaRPr lang="el-GR" dirty="0"/>
          </a:p>
        </p:txBody>
      </p:sp>
    </p:spTree>
    <p:extLst>
      <p:ext uri="{BB962C8B-B14F-4D97-AF65-F5344CB8AC3E}">
        <p14:creationId xmlns:p14="http://schemas.microsoft.com/office/powerpoint/2010/main" val="1732381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Παρερμηνείες και προκαταλήψεις σχετικά με τον εκφοβισμό.</a:t>
            </a:r>
          </a:p>
        </p:txBody>
      </p:sp>
      <p:sp>
        <p:nvSpPr>
          <p:cNvPr id="3" name="Content Placeholder 2"/>
          <p:cNvSpPr>
            <a:spLocks noGrp="1"/>
          </p:cNvSpPr>
          <p:nvPr>
            <p:ph idx="1"/>
          </p:nvPr>
        </p:nvSpPr>
        <p:spPr/>
        <p:txBody>
          <a:bodyPr>
            <a:normAutofit fontScale="92500" lnSpcReduction="20000"/>
          </a:bodyPr>
          <a:lstStyle/>
          <a:p>
            <a:r>
              <a:rPr lang="el-GR" dirty="0"/>
              <a:t>Μια από τις συνηθέστερες παρερμηνείες σχετικά με τον εκφοβισμό αποτελεί η αντίληψη ότι δεν υπάρχουν τέτοιου είδους φαινόμενα στο δικό μας σχολείο, γεγονός που αναδεικνύει την έλλειψη συνειδητοποίησης και αναγνώρισης του προβλήματος, με αποτέλεσμα την αδυναμία αντιμετώπισης του.</a:t>
            </a:r>
          </a:p>
          <a:p>
            <a:r>
              <a:rPr lang="el-GR" dirty="0"/>
              <a:t>Άλλος μύθος, ίσως ο πιο επικίνδυνος, σχετίζεται με την αντίληψη ότι ο καθένας οφείλει να υποστηρίζει τον εαυτό του στη ζωή και να αντιστέκεται στις εναντίον του επιθέσεις, με σκοπό την ενδυνάμωση του χαρακτήρα του. Η άποψη αυτή ενοχοποιεί ουσιαστικά τα ίδια τα θύματα για την αδυναμία αντίστασης τους και συχνά τα οδηγεί σε απομόνωση και μείωση της αυτοεκτίμησης τους.</a:t>
            </a:r>
          </a:p>
        </p:txBody>
      </p:sp>
    </p:spTree>
    <p:extLst>
      <p:ext uri="{BB962C8B-B14F-4D97-AF65-F5344CB8AC3E}">
        <p14:creationId xmlns:p14="http://schemas.microsoft.com/office/powerpoint/2010/main" val="720889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Παρερμηνείες και προκαταλήψεις σχετικά με τον εκφοβισμό.</a:t>
            </a:r>
            <a:endParaRPr lang="el-GR" dirty="0"/>
          </a:p>
        </p:txBody>
      </p:sp>
      <p:sp>
        <p:nvSpPr>
          <p:cNvPr id="3" name="Content Placeholder 2"/>
          <p:cNvSpPr>
            <a:spLocks noGrp="1"/>
          </p:cNvSpPr>
          <p:nvPr>
            <p:ph idx="1"/>
          </p:nvPr>
        </p:nvSpPr>
        <p:spPr/>
        <p:txBody>
          <a:bodyPr>
            <a:normAutofit fontScale="92500"/>
          </a:bodyPr>
          <a:lstStyle/>
          <a:p>
            <a:r>
              <a:rPr lang="el-GR" dirty="0"/>
              <a:t>Μια άλλη λανθασμένη αντίληψη είναι αυτή που σχετίζεται με την απόδοση ευθυνών στα θύματα για την ανάμειξη τους στο επεισόδιο ή και για την πιθανή πρόκληση του. Ο εκφοβισμός, ωστόσο, δεν αποτελεί θέμα δικαιοσύνης, αλλά θέμα κακοποίησης, ακόμα και όταν το θύμα έχει επιδείξει προκλητική ή ενοχλητική συμπεριφορά.</a:t>
            </a:r>
          </a:p>
          <a:p>
            <a:r>
              <a:rPr lang="el-GR" dirty="0"/>
              <a:t>Η άποψη ότι οι θύτες είναι «σκληρά παιδιά», από προβληματικές οικογένειες που επιτίθενται σε «επιμελή παιδιά με γυαλιά» (σπασίκλες), αποτελεί έναν ακόμα ιδιαίτερα συνήθη μύθο ο οποίος όμως δεν αποτελεί τον κανόνα.</a:t>
            </a:r>
          </a:p>
        </p:txBody>
      </p:sp>
    </p:spTree>
    <p:extLst>
      <p:ext uri="{BB962C8B-B14F-4D97-AF65-F5344CB8AC3E}">
        <p14:creationId xmlns:p14="http://schemas.microsoft.com/office/powerpoint/2010/main" val="10459516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Παρερμηνείες και προκαταλήψεις σχετικά με τον εκφοβισμό.</a:t>
            </a:r>
            <a:endParaRPr lang="el-GR" dirty="0"/>
          </a:p>
        </p:txBody>
      </p:sp>
      <p:sp>
        <p:nvSpPr>
          <p:cNvPr id="3" name="Content Placeholder 2"/>
          <p:cNvSpPr>
            <a:spLocks noGrp="1"/>
          </p:cNvSpPr>
          <p:nvPr>
            <p:ph idx="1"/>
          </p:nvPr>
        </p:nvSpPr>
        <p:spPr/>
        <p:txBody>
          <a:bodyPr/>
          <a:lstStyle/>
          <a:p>
            <a:r>
              <a:rPr lang="el-GR" dirty="0"/>
              <a:t>Παρερμηνεία της πραγματικότητας αποτελεί και η αντίληψη που θεωρεί φυσική μια τέτοια συμπεριφορά, κυρίως από τα αγόρια.</a:t>
            </a:r>
          </a:p>
          <a:p>
            <a:r>
              <a:rPr lang="el-GR" dirty="0"/>
              <a:t>Τέλος, η αντίληψη ότι οι εκπαιδευτικοί γνωρίζουν πώς να αντιμετωπίσουν το πρόβλημα δημιουργεί συχνά μια τάση εφησυχασμού. Αντίθετα, εξαιτίας των πολλαπλών αρμοδιοτήτων τους ή και της έλλειψης επαρκούς κατάρτισης τους στο θέμα αυτό, οι εκπαιδευτικοί αδυνατούν πολλές φορές να χειριστούν αποτελεσματικά τέτοια περιστατικά.</a:t>
            </a:r>
          </a:p>
        </p:txBody>
      </p:sp>
    </p:spTree>
    <p:extLst>
      <p:ext uri="{BB962C8B-B14F-4D97-AF65-F5344CB8AC3E}">
        <p14:creationId xmlns:p14="http://schemas.microsoft.com/office/powerpoint/2010/main" val="75383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Σχολική επιθετικότητα και εκφοβισμός</a:t>
            </a:r>
            <a:endParaRPr lang="el-GR"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a:t>Η επιθετικότητα δεν είναι μια σφαιρική, μονοδιάστατη εννοιολογική κατασκευή, αλλά έχει επιμέρους </a:t>
            </a:r>
            <a:r>
              <a:rPr lang="el-GR" b="1" dirty="0"/>
              <a:t>συμπεριφορικές, γνωστικές και θυμικές πτυχές </a:t>
            </a:r>
            <a:r>
              <a:rPr lang="el-GR" dirty="0"/>
              <a:t>(</a:t>
            </a:r>
            <a:r>
              <a:rPr lang="en-US" dirty="0"/>
              <a:t>Bush &amp; Perry, 1992).</a:t>
            </a:r>
            <a:endParaRPr lang="el-GR" dirty="0"/>
          </a:p>
          <a:p>
            <a:pPr marL="0" indent="0">
              <a:buNone/>
            </a:pPr>
            <a:r>
              <a:rPr lang="el-GR" dirty="0"/>
              <a:t>Η γνωστική πτυχή της επιθετικότητας είναι η </a:t>
            </a:r>
            <a:r>
              <a:rPr lang="el-GR" b="1" dirty="0"/>
              <a:t>εχθρότητα </a:t>
            </a:r>
            <a:r>
              <a:rPr lang="el-GR" dirty="0"/>
              <a:t>και η θυμική της πτυχή είναι ο </a:t>
            </a:r>
            <a:r>
              <a:rPr lang="el-GR" b="1" dirty="0"/>
              <a:t>θυμός.</a:t>
            </a:r>
            <a:endParaRPr lang="el-GR" dirty="0"/>
          </a:p>
          <a:p>
            <a:pPr marL="0" indent="0">
              <a:buNone/>
            </a:pPr>
            <a:r>
              <a:rPr lang="el-GR" dirty="0"/>
              <a:t>Διακρίνονται διαφορετικές μορφές της επιθετικότητας καθώς και διαφορετικές λειτουργίες της.</a:t>
            </a:r>
          </a:p>
          <a:p>
            <a:pPr marL="0" indent="0">
              <a:buNone/>
            </a:pPr>
            <a:r>
              <a:rPr lang="el-GR" dirty="0"/>
              <a:t>Οι μορφές είναι οι συμπεριφοριστικές πτυχές της και αναφέρονται στο </a:t>
            </a:r>
            <a:r>
              <a:rPr lang="el-GR" b="1" dirty="0"/>
              <a:t>«πώς» </a:t>
            </a:r>
            <a:r>
              <a:rPr lang="el-GR" dirty="0"/>
              <a:t>εκδηλώνεται η επιθετική συμπεριφορά. Οι λειτουργίες ή τύποι της επιθετικότητας αναφέρονται στο «γιατί» εκδηλώνεται η επιθετική συμπεριφορά.</a:t>
            </a:r>
          </a:p>
        </p:txBody>
      </p:sp>
    </p:spTree>
    <p:extLst>
      <p:ext uri="{BB962C8B-B14F-4D97-AF65-F5344CB8AC3E}">
        <p14:creationId xmlns:p14="http://schemas.microsoft.com/office/powerpoint/2010/main" val="75895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normAutofit fontScale="90000"/>
          </a:bodyPr>
          <a:lstStyle/>
          <a:p>
            <a:r>
              <a:rPr lang="el-GR" b="1" dirty="0"/>
              <a:t>Σχολικοί παράγοντες εκφοβισμού</a:t>
            </a:r>
          </a:p>
        </p:txBody>
      </p:sp>
      <p:sp>
        <p:nvSpPr>
          <p:cNvPr id="3" name="Content Placeholder 2"/>
          <p:cNvSpPr>
            <a:spLocks noGrp="1"/>
          </p:cNvSpPr>
          <p:nvPr>
            <p:ph idx="1"/>
          </p:nvPr>
        </p:nvSpPr>
        <p:spPr>
          <a:xfrm>
            <a:off x="457200" y="1268760"/>
            <a:ext cx="8229600" cy="5055840"/>
          </a:xfrm>
        </p:spPr>
        <p:txBody>
          <a:bodyPr>
            <a:normAutofit lnSpcReduction="10000"/>
          </a:bodyPr>
          <a:lstStyle/>
          <a:p>
            <a:pPr marL="0" indent="0">
              <a:buNone/>
            </a:pPr>
            <a:r>
              <a:rPr lang="el-GR" dirty="0"/>
              <a:t>Στη διεθνή βιβλιογραφία μεταξύ των παραγόντων αυτών περιλαμβάνονται</a:t>
            </a:r>
            <a:r>
              <a:rPr lang="en-US" dirty="0"/>
              <a:t>:</a:t>
            </a:r>
          </a:p>
          <a:p>
            <a:r>
              <a:rPr lang="el-GR" dirty="0"/>
              <a:t>Το μέγεθος του σχολείου</a:t>
            </a:r>
          </a:p>
          <a:p>
            <a:r>
              <a:rPr lang="el-GR" dirty="0"/>
              <a:t>Το μέγεθος της σχολικής τάξης</a:t>
            </a:r>
          </a:p>
          <a:p>
            <a:r>
              <a:rPr lang="el-GR" dirty="0"/>
              <a:t>Η οργανωτική δομή του σχολείου</a:t>
            </a:r>
          </a:p>
          <a:p>
            <a:r>
              <a:rPr lang="el-GR" dirty="0"/>
              <a:t>Οι πολιτικές πρόληψης και αντιμετώπισης του φαινομένου του εκφοβισμού</a:t>
            </a:r>
          </a:p>
          <a:p>
            <a:r>
              <a:rPr lang="el-GR" dirty="0"/>
              <a:t>Ο τρόπος διδασκαλίας</a:t>
            </a:r>
          </a:p>
          <a:p>
            <a:r>
              <a:rPr lang="el-GR" dirty="0"/>
              <a:t>Οι σχολικές αξίες</a:t>
            </a:r>
          </a:p>
          <a:p>
            <a:r>
              <a:rPr lang="el-GR" dirty="0"/>
              <a:t>Οι στάσεις προς τον εκφοβισμό </a:t>
            </a:r>
          </a:p>
          <a:p>
            <a:r>
              <a:rPr lang="el-GR" dirty="0"/>
              <a:t>Οι σχέσεις μαθητών-εκπαιδευτικών</a:t>
            </a:r>
          </a:p>
        </p:txBody>
      </p:sp>
    </p:spTree>
    <p:extLst>
      <p:ext uri="{BB962C8B-B14F-4D97-AF65-F5344CB8AC3E}">
        <p14:creationId xmlns:p14="http://schemas.microsoft.com/office/powerpoint/2010/main" val="1523457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fontScale="90000"/>
          </a:bodyPr>
          <a:lstStyle/>
          <a:p>
            <a:r>
              <a:rPr lang="el-GR" b="1" dirty="0"/>
              <a:t>Χαρακτηριστικά εκπαιδευτικών</a:t>
            </a:r>
          </a:p>
        </p:txBody>
      </p:sp>
      <p:sp>
        <p:nvSpPr>
          <p:cNvPr id="3" name="Content Placeholder 2"/>
          <p:cNvSpPr>
            <a:spLocks noGrp="1"/>
          </p:cNvSpPr>
          <p:nvPr>
            <p:ph idx="1"/>
          </p:nvPr>
        </p:nvSpPr>
        <p:spPr>
          <a:xfrm>
            <a:off x="457200" y="1124744"/>
            <a:ext cx="8229600" cy="5199856"/>
          </a:xfrm>
        </p:spPr>
        <p:txBody>
          <a:bodyPr>
            <a:normAutofit fontScale="92500" lnSpcReduction="10000"/>
          </a:bodyPr>
          <a:lstStyle/>
          <a:p>
            <a:r>
              <a:rPr lang="el-GR" dirty="0"/>
              <a:t>Οι θετικές σχέσεις μαθητών-εκπαιδευτικών είναι ευεργετικές για την ψυχοκοινωνική προσαρμογή των μαθητών στο σχολικό περιβάλλον αφού οι σχέσεις αυτές επηρεάζουν την αυτοεκτίμηση, τα κίνητρα για μάθηση, τη σχολική επίδοση, την αίσθηση των μαθητών ότι ανήκουν στο σχολείο και την αποδοχή από τους συνομηλίκους τους (</a:t>
            </a:r>
            <a:r>
              <a:rPr lang="en-US" dirty="0"/>
              <a:t>Harter, 1996).</a:t>
            </a:r>
            <a:endParaRPr lang="el-GR" dirty="0"/>
          </a:p>
          <a:p>
            <a:r>
              <a:rPr lang="el-GR" dirty="0"/>
              <a:t>Η φροντίδα και η στήριξη από τους εκπαιδευτικούς μειώνει την επιθετικότητα των μαθητών και τον κίνδυνο εκδήλωσης συμπεριφορών εκφοβισμού.</a:t>
            </a:r>
          </a:p>
          <a:p>
            <a:r>
              <a:rPr lang="el-GR" dirty="0"/>
              <a:t>Η εγγύτητα μαθητών-εκπαιδευτικών έχει βρεθεί να μειώνει τα προβλήματα εξωτερικευμένης συμπεριφοράς κατά τη μετάβαση των μαθητών από το δημοτικό στο γυμνάσιο, ιδιαίτερα μάλιστα για τα παιδιά με υψηλά επίπεδα τέτοιων προβλημάτων</a:t>
            </a:r>
          </a:p>
        </p:txBody>
      </p:sp>
    </p:spTree>
    <p:extLst>
      <p:ext uri="{BB962C8B-B14F-4D97-AF65-F5344CB8AC3E}">
        <p14:creationId xmlns:p14="http://schemas.microsoft.com/office/powerpoint/2010/main" val="2818629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fontScale="90000"/>
          </a:bodyPr>
          <a:lstStyle/>
          <a:p>
            <a:r>
              <a:rPr lang="el-GR" b="1" dirty="0"/>
              <a:t>Χαρακτηριστικά εκπαιδευτικών</a:t>
            </a:r>
            <a:endParaRPr lang="el-GR" dirty="0"/>
          </a:p>
        </p:txBody>
      </p:sp>
      <p:sp>
        <p:nvSpPr>
          <p:cNvPr id="3" name="Content Placeholder 2"/>
          <p:cNvSpPr>
            <a:spLocks noGrp="1"/>
          </p:cNvSpPr>
          <p:nvPr>
            <p:ph idx="1"/>
          </p:nvPr>
        </p:nvSpPr>
        <p:spPr>
          <a:xfrm>
            <a:off x="457200" y="1196752"/>
            <a:ext cx="8229600" cy="5472608"/>
          </a:xfrm>
        </p:spPr>
        <p:txBody>
          <a:bodyPr/>
          <a:lstStyle/>
          <a:p>
            <a:r>
              <a:rPr lang="el-GR" dirty="0"/>
              <a:t>Οι θετικές σχέσεις μαθητών-εκπαιδευτικών λειτουργούν ως αντισταθμιστικοί παράγοντες για τα επιθετικά παιδιά</a:t>
            </a:r>
          </a:p>
          <a:p>
            <a:r>
              <a:rPr lang="el-GR" dirty="0"/>
              <a:t>Αντίθετα η σωματική και ψυχολογική κακοποίηση των μαθητών από τουςεκπαιδευτικούς αποτελεί για τα παιδιά παράγοντα κινδύνου ψυχικής αποξένωσηςκαι εκδήλωσης εκφοβιστικών ή βίαιων συμπεριφορών</a:t>
            </a:r>
          </a:p>
          <a:p>
            <a:r>
              <a:rPr lang="el-GR" dirty="0"/>
              <a:t>Η θετική στάση των εκπαιδευτικών προς τον εκφοβισμό, η αναποτελεσματική παρέμβαση τους κατά την εκδήλωση τέτοιων φαινομένων και η ανεπαρκής επίβλεψη (όπου αυτά παρατηρούνται), θεωρείται ότι συμβάλλουν στην εκδήλωση συμπεριφορών εκφοβισμού.</a:t>
            </a:r>
          </a:p>
        </p:txBody>
      </p:sp>
    </p:spTree>
    <p:extLst>
      <p:ext uri="{BB962C8B-B14F-4D97-AF65-F5344CB8AC3E}">
        <p14:creationId xmlns:p14="http://schemas.microsoft.com/office/powerpoint/2010/main" val="988228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Εκφοβισμός (</a:t>
            </a:r>
            <a:r>
              <a:rPr lang="en-US" b="1" dirty="0"/>
              <a:t>bullying)</a:t>
            </a:r>
            <a:endParaRPr lang="el-GR" dirty="0"/>
          </a:p>
        </p:txBody>
      </p:sp>
      <p:sp>
        <p:nvSpPr>
          <p:cNvPr id="3" name="Content Placeholder 2"/>
          <p:cNvSpPr>
            <a:spLocks noGrp="1"/>
          </p:cNvSpPr>
          <p:nvPr>
            <p:ph idx="1"/>
          </p:nvPr>
        </p:nvSpPr>
        <p:spPr/>
        <p:txBody>
          <a:bodyPr/>
          <a:lstStyle/>
          <a:p>
            <a:r>
              <a:rPr lang="el-GR" dirty="0"/>
              <a:t>Ο εκφοβισμός θεωρείται ώς στοιχείο ενός «κύκλου βίας» ο οποίος συνήθως αρχίζει με τον εκφοβισμό στην πρωτοβάθμια εκπαίδευση και στις πρώτες τάξεις της δευτεροβάθμιας εκπαίδευσης και αργότερα εξελίσσεται σε παρενόχληση και βία στις διαπροσωπικές συναισθηματικές σχέσεις (</a:t>
            </a:r>
            <a:r>
              <a:rPr lang="en-US" dirty="0"/>
              <a:t>Colvin et al., 1998).</a:t>
            </a:r>
            <a:endParaRPr lang="el-GR" dirty="0"/>
          </a:p>
          <a:p>
            <a:r>
              <a:rPr lang="el-GR" dirty="0"/>
              <a:t>Η χρόνια θυματοποίηση υπό τη μορφή του εκφοβισμού συνδέεται με ένα  πλήθος αρνητικών </a:t>
            </a:r>
            <a:r>
              <a:rPr lang="el-GR" dirty="0">
                <a:solidFill>
                  <a:srgbClr val="FF0000"/>
                </a:solidFill>
              </a:rPr>
              <a:t>ακαδημαικών, </a:t>
            </a:r>
            <a:r>
              <a:rPr lang="el-GR" dirty="0"/>
              <a:t>κοινωνικών και ψυχοσωματικών συνεπειών </a:t>
            </a:r>
            <a:r>
              <a:rPr lang="en-US" dirty="0"/>
              <a:t>(Change &amp; O’Malley, 2006).</a:t>
            </a:r>
            <a:endParaRPr lang="el-GR" dirty="0"/>
          </a:p>
        </p:txBody>
      </p:sp>
    </p:spTree>
    <p:extLst>
      <p:ext uri="{BB962C8B-B14F-4D97-AF65-F5344CB8AC3E}">
        <p14:creationId xmlns:p14="http://schemas.microsoft.com/office/powerpoint/2010/main" val="1668179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0"/>
            <a:ext cx="8229600" cy="1412776"/>
          </a:xfrm>
        </p:spPr>
        <p:txBody>
          <a:bodyPr/>
          <a:lstStyle/>
          <a:p>
            <a:r>
              <a:rPr lang="el-GR" b="1" dirty="0"/>
              <a:t>Συνέπειες εκφοβισμού</a:t>
            </a:r>
            <a:endParaRPr lang="el-GR" dirty="0"/>
          </a:p>
        </p:txBody>
      </p:sp>
      <p:sp>
        <p:nvSpPr>
          <p:cNvPr id="3" name="Content Placeholder 2"/>
          <p:cNvSpPr>
            <a:spLocks noGrp="1"/>
          </p:cNvSpPr>
          <p:nvPr>
            <p:ph idx="1"/>
          </p:nvPr>
        </p:nvSpPr>
        <p:spPr>
          <a:xfrm>
            <a:off x="457200" y="1412776"/>
            <a:ext cx="8229600" cy="5256584"/>
          </a:xfrm>
        </p:spPr>
        <p:txBody>
          <a:bodyPr>
            <a:normAutofit lnSpcReduction="10000"/>
          </a:bodyPr>
          <a:lstStyle/>
          <a:p>
            <a:pPr marL="0" indent="0">
              <a:buNone/>
            </a:pPr>
            <a:r>
              <a:rPr lang="el-GR" dirty="0"/>
              <a:t>Τα θύματα εκφοβισμού έχουν ιδιαίτερα αυξημένες  πιθανότητες να εμφανίσουν συμπτώματα άγχους, κατάθλιψης, ανασφάλειας στο σχολείο, σχολικής φοβίας και χαμηλής αυτοεκτίμησης.</a:t>
            </a:r>
            <a:r>
              <a:rPr lang="en-US" dirty="0"/>
              <a:t> </a:t>
            </a:r>
            <a:r>
              <a:rPr lang="el-GR" dirty="0"/>
              <a:t>Συγκεκριμένα </a:t>
            </a:r>
            <a:r>
              <a:rPr lang="en-US" dirty="0"/>
              <a:t>:</a:t>
            </a:r>
          </a:p>
          <a:p>
            <a:r>
              <a:rPr lang="el-GR" dirty="0"/>
              <a:t>Χαμηλό ηθικό και έντονη απόγνωση που εμφανίζεται με τη μορφή της φυγοπονίας</a:t>
            </a:r>
          </a:p>
          <a:p>
            <a:r>
              <a:rPr lang="el-GR" dirty="0"/>
              <a:t>Σωματικές παθήσεις(πονοκέφαλοι, γαστρικοί πόνοι) και διαταραχές ύπνου.</a:t>
            </a:r>
          </a:p>
          <a:p>
            <a:r>
              <a:rPr lang="el-GR" dirty="0"/>
              <a:t>Χαμηλές  σχολικές επιδόσεις</a:t>
            </a:r>
          </a:p>
          <a:p>
            <a:r>
              <a:rPr lang="el-GR" dirty="0"/>
              <a:t>Φυγή, σκέψεις απελπισίας, αισθήματα απουσίας ελέγχου της ζωής τους, αυξημένα επίπεδα κατάθλιψης, αυτοκτονικό ιδεασμό και σε ακραίες περιπτώσεις, αυτοκτονία (</a:t>
            </a:r>
            <a:r>
              <a:rPr lang="en-US" dirty="0"/>
              <a:t>Sun &amp; </a:t>
            </a:r>
            <a:r>
              <a:rPr lang="en-US" dirty="0" err="1"/>
              <a:t>Giedd</a:t>
            </a:r>
            <a:r>
              <a:rPr lang="en-US" dirty="0"/>
              <a:t>, 2004).</a:t>
            </a:r>
            <a:endParaRPr lang="el-GR" dirty="0"/>
          </a:p>
        </p:txBody>
      </p:sp>
    </p:spTree>
    <p:extLst>
      <p:ext uri="{BB962C8B-B14F-4D97-AF65-F5344CB8AC3E}">
        <p14:creationId xmlns:p14="http://schemas.microsoft.com/office/powerpoint/2010/main" val="407411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8229600" cy="1008112"/>
          </a:xfrm>
        </p:spPr>
        <p:txBody>
          <a:bodyPr>
            <a:normAutofit/>
          </a:bodyPr>
          <a:lstStyle/>
          <a:p>
            <a:r>
              <a:rPr lang="el-GR" b="1" dirty="0"/>
              <a:t>      Αντί επιλόγου</a:t>
            </a:r>
            <a:endParaRPr lang="el-GR" dirty="0"/>
          </a:p>
        </p:txBody>
      </p:sp>
      <p:sp>
        <p:nvSpPr>
          <p:cNvPr id="3" name="Content Placeholder 2"/>
          <p:cNvSpPr>
            <a:spLocks noGrp="1"/>
          </p:cNvSpPr>
          <p:nvPr>
            <p:ph idx="1"/>
          </p:nvPr>
        </p:nvSpPr>
        <p:spPr>
          <a:xfrm>
            <a:off x="457200" y="1268760"/>
            <a:ext cx="8229600" cy="5055840"/>
          </a:xfrm>
        </p:spPr>
        <p:txBody>
          <a:bodyPr/>
          <a:lstStyle/>
          <a:p>
            <a:r>
              <a:rPr lang="el-GR" dirty="0"/>
              <a:t>Μακροπρόθεσμα, οι επιπτώσεις του εκφοβισμού στη ψυχική υγεία των παιδιών  μπορεί να είναι καθοριστικές για το μέλλον τους, αφού ο εκφοβισμός μπορεί να έχει σοβαρές επιπτώσεις στην αξιοποίηση των ευκαιριών που τους παρέχονται στη ζωή.</a:t>
            </a:r>
          </a:p>
          <a:p>
            <a:r>
              <a:rPr lang="el-GR" dirty="0"/>
              <a:t>Η ανάγκη αντιμετώπισης του προβλήματος του εκφοβισμού στο πλαίσιο του σχολείου είναι ιδιαίτερα σημαντική, δεδομένου ότι το σχολείο αποτελεί μοντέλο του εξωτερικού κόσμου, όπου τα άτομα αναπτύσσουν την ηθικότητα τους και το κοινωνικό αίσθημα της ευθύνης τους.</a:t>
            </a:r>
          </a:p>
          <a:p>
            <a:endParaRPr lang="el-GR" dirty="0"/>
          </a:p>
        </p:txBody>
      </p:sp>
    </p:spTree>
    <p:extLst>
      <p:ext uri="{BB962C8B-B14F-4D97-AF65-F5344CB8AC3E}">
        <p14:creationId xmlns:p14="http://schemas.microsoft.com/office/powerpoint/2010/main" val="27639677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
          </a:xfrm>
        </p:spPr>
        <p:txBody>
          <a:bodyPr>
            <a:normAutofit fontScale="90000"/>
          </a:bodyPr>
          <a:lstStyle/>
          <a:p>
            <a:endParaRPr lang="el-GR"/>
          </a:p>
        </p:txBody>
      </p:sp>
      <p:sp>
        <p:nvSpPr>
          <p:cNvPr id="3" name="Content Placeholder 2"/>
          <p:cNvSpPr>
            <a:spLocks noGrp="1"/>
          </p:cNvSpPr>
          <p:nvPr>
            <p:ph idx="1"/>
          </p:nvPr>
        </p:nvSpPr>
        <p:spPr>
          <a:xfrm>
            <a:off x="467544" y="764704"/>
            <a:ext cx="8229600" cy="5400600"/>
          </a:xfrm>
        </p:spPr>
        <p:txBody>
          <a:bodyPr/>
          <a:lstStyle/>
          <a:p>
            <a:pPr marL="0" indent="0">
              <a:buNone/>
            </a:pPr>
            <a:r>
              <a:rPr lang="el-GR" dirty="0"/>
              <a:t>Σημειώνοντας και </a:t>
            </a:r>
            <a:r>
              <a:rPr lang="el-GR" b="1" dirty="0"/>
              <a:t>τονίζοντας </a:t>
            </a:r>
            <a:r>
              <a:rPr lang="el-GR" dirty="0"/>
              <a:t>ότι για τις  πηγές που αναφέρονται στην παρουσίαση καθώς και για τα σχετικά σχόλια έχει χρησιμοποιηθεί το βιβλίο της </a:t>
            </a:r>
            <a:r>
              <a:rPr lang="el-GR" b="1" u="sng" dirty="0"/>
              <a:t>Εύης Μακρή-Μπότσαρη </a:t>
            </a:r>
            <a:r>
              <a:rPr lang="en-US" b="1" u="sng" dirty="0"/>
              <a:t>:</a:t>
            </a:r>
            <a:r>
              <a:rPr lang="el-GR" b="1" u="sng" dirty="0"/>
              <a:t> </a:t>
            </a:r>
            <a:r>
              <a:rPr lang="el-GR" b="1" dirty="0"/>
              <a:t>«Εκφοβισμός – Επιθετικότητα – Θυμός. Θεωρητικές προσεγγίσεις και πρακτικές διαχείρισης» </a:t>
            </a:r>
          </a:p>
          <a:p>
            <a:pPr marL="0" indent="0">
              <a:buNone/>
            </a:pPr>
            <a:endParaRPr lang="el-GR" b="1" dirty="0"/>
          </a:p>
          <a:p>
            <a:pPr marL="0" indent="0">
              <a:buNone/>
            </a:pPr>
            <a:r>
              <a:rPr lang="el-GR" sz="3200" dirty="0">
                <a:solidFill>
                  <a:srgbClr val="FF0000"/>
                </a:solidFill>
              </a:rPr>
              <a:t>   Ευχαριστούμε θερμά για την προσοχή σας</a:t>
            </a:r>
            <a:r>
              <a:rPr lang="el-GR" sz="3200" dirty="0"/>
              <a:t>            </a:t>
            </a:r>
          </a:p>
        </p:txBody>
      </p:sp>
    </p:spTree>
    <p:extLst>
      <p:ext uri="{BB962C8B-B14F-4D97-AF65-F5344CB8AC3E}">
        <p14:creationId xmlns:p14="http://schemas.microsoft.com/office/powerpoint/2010/main" val="206410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Μορφές επιθετικότητας</a:t>
            </a:r>
          </a:p>
        </p:txBody>
      </p:sp>
      <p:sp>
        <p:nvSpPr>
          <p:cNvPr id="3" name="Content Placeholder 2"/>
          <p:cNvSpPr>
            <a:spLocks noGrp="1"/>
          </p:cNvSpPr>
          <p:nvPr>
            <p:ph idx="1"/>
          </p:nvPr>
        </p:nvSpPr>
        <p:spPr/>
        <p:txBody>
          <a:bodyPr>
            <a:normAutofit fontScale="92500"/>
          </a:bodyPr>
          <a:lstStyle/>
          <a:p>
            <a:r>
              <a:rPr lang="el-GR" b="1" dirty="0"/>
              <a:t>Άμεσες μορφές (σωματική και λεκτική επιθετικότητα</a:t>
            </a:r>
            <a:r>
              <a:rPr lang="el-GR" dirty="0"/>
              <a:t>)</a:t>
            </a:r>
          </a:p>
          <a:p>
            <a:pPr marL="0" indent="0">
              <a:buNone/>
            </a:pPr>
            <a:r>
              <a:rPr lang="el-GR" dirty="0"/>
              <a:t>Οι άμεσες μορφές επιθετικότητας κάνουν διάκριση ανάμεσα σε σωματικές αντιδράσεις και σε ασυγκάλυπτες φραστικές επιθέσεις για την πρόκληση βλάβης σε ένα άλλο άτομο </a:t>
            </a:r>
            <a:r>
              <a:rPr lang="en-US" dirty="0"/>
              <a:t>(Berkowitz, 1994).</a:t>
            </a:r>
          </a:p>
          <a:p>
            <a:pPr marL="0" indent="0">
              <a:buNone/>
            </a:pPr>
            <a:r>
              <a:rPr lang="en-US" dirty="0"/>
              <a:t>N</a:t>
            </a:r>
            <a:r>
              <a:rPr lang="el-GR" dirty="0"/>
              <a:t>α σημειωθεί εδώ ότι ερευνές δείχνουν ότι τα επίπεδα θυμού των κοριτσιών και των γυναικών δεν διαφέρουν από εκείνα των αγοριών και των ανδρών, και ότι τα κορίτσια και οι γυναίκες έχουν την ίδια δυνατότητα πρόκλησης βλάβης με τα αγόρια και τους άνδρες (</a:t>
            </a:r>
            <a:r>
              <a:rPr lang="en-US" dirty="0"/>
              <a:t>Thomas, 1993).</a:t>
            </a:r>
            <a:endParaRPr lang="el-GR" dirty="0"/>
          </a:p>
        </p:txBody>
      </p:sp>
    </p:spTree>
    <p:extLst>
      <p:ext uri="{BB962C8B-B14F-4D97-AF65-F5344CB8AC3E}">
        <p14:creationId xmlns:p14="http://schemas.microsoft.com/office/powerpoint/2010/main" val="3992559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    Μορφές επιθετικότητας</a:t>
            </a:r>
            <a:endParaRPr lang="el-GR" dirty="0"/>
          </a:p>
        </p:txBody>
      </p:sp>
      <p:sp>
        <p:nvSpPr>
          <p:cNvPr id="3" name="Content Placeholder 2"/>
          <p:cNvSpPr>
            <a:spLocks noGrp="1"/>
          </p:cNvSpPr>
          <p:nvPr>
            <p:ph idx="1"/>
          </p:nvPr>
        </p:nvSpPr>
        <p:spPr/>
        <p:txBody>
          <a:bodyPr>
            <a:normAutofit fontScale="92500"/>
          </a:bodyPr>
          <a:lstStyle/>
          <a:p>
            <a:r>
              <a:rPr lang="el-GR" b="1" dirty="0"/>
              <a:t>Έμμεσες μορφές.</a:t>
            </a:r>
            <a:r>
              <a:rPr lang="el-GR" dirty="0"/>
              <a:t> Αποσκοπούν κυρίως στην πρόκληση βλάβης στις κοινωνικές σχέσεις του ατόμου παρά στην πρόκληση σωματικής βλάβης (</a:t>
            </a:r>
            <a:r>
              <a:rPr lang="en-US" dirty="0"/>
              <a:t>Crick &amp; Grotpeter, 1995).</a:t>
            </a:r>
            <a:endParaRPr lang="el-GR" dirty="0"/>
          </a:p>
          <a:p>
            <a:pPr marL="0" indent="0">
              <a:buNone/>
            </a:pPr>
            <a:r>
              <a:rPr lang="el-GR" dirty="0"/>
              <a:t>Άλλοι όροι που έχουν χρησιμοποιηθεί είναι </a:t>
            </a:r>
            <a:r>
              <a:rPr lang="el-GR" b="1" dirty="0"/>
              <a:t>συγκεκαλυμμένη επιθετικότητα, επιθετικότητα σχέσεων και κοινωνική επιθετικότητα. </a:t>
            </a:r>
            <a:r>
              <a:rPr lang="el-GR" dirty="0"/>
              <a:t>Τέτοιες μορφές επιθετικότητας αναφέρονται σε συμπεριφορές, όπως είναι η απόρριψη του στόχου, ο αποκλεισμός του από την ομάδα, το κουτσομπολιό, η διάλυση μιας φιλικής σχέσηςτου στόχου, η διάδοση φημών σε βάρος του και η προσπάθεια μείωσης της αυτοεκτίμησης του στόχου.</a:t>
            </a:r>
          </a:p>
        </p:txBody>
      </p:sp>
    </p:spTree>
    <p:extLst>
      <p:ext uri="{BB962C8B-B14F-4D97-AF65-F5344CB8AC3E}">
        <p14:creationId xmlns:p14="http://schemas.microsoft.com/office/powerpoint/2010/main" val="67032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Τύποι και λειτουργίες της επιθετικότητας</a:t>
            </a:r>
          </a:p>
        </p:txBody>
      </p:sp>
      <p:sp>
        <p:nvSpPr>
          <p:cNvPr id="3" name="Content Placeholder 2"/>
          <p:cNvSpPr>
            <a:spLocks noGrp="1"/>
          </p:cNvSpPr>
          <p:nvPr>
            <p:ph idx="1"/>
          </p:nvPr>
        </p:nvSpPr>
        <p:spPr/>
        <p:txBody>
          <a:bodyPr/>
          <a:lstStyle/>
          <a:p>
            <a:r>
              <a:rPr lang="el-GR" b="1" dirty="0"/>
              <a:t>Αντιδραστική, παρορμητική, εχθρική ή θυμική</a:t>
            </a:r>
          </a:p>
          <a:p>
            <a:r>
              <a:rPr lang="el-GR" b="1" dirty="0"/>
              <a:t>Ελεγχόμενη, συντελεστική ή προσθενεργή επιθετικότητα.</a:t>
            </a:r>
          </a:p>
          <a:p>
            <a:pPr marL="0" indent="0">
              <a:buNone/>
            </a:pPr>
            <a:r>
              <a:rPr lang="el-GR" dirty="0"/>
              <a:t>Η διάκριση στους δύο παραπάνω τύπους και λειτουργίες αποτέλεσε μια σημαντική προοπτική η οποία έριξε φως στις διαφορετικές αιτιολογικές διαδρομές προς την επιθετικότητα, καθώς και στις προσπάθειες κατηγοριοποίησης των διαταραχών συμπεριφοράς σε παιδιά και εφήβους, γεγονός που είχε θετική επίπτωση στα παρεμβατικά προγράμματα </a:t>
            </a:r>
            <a:r>
              <a:rPr lang="en-US" dirty="0"/>
              <a:t>(Kempes et al., 2005).</a:t>
            </a:r>
            <a:endParaRPr lang="el-GR" dirty="0"/>
          </a:p>
        </p:txBody>
      </p:sp>
    </p:spTree>
    <p:extLst>
      <p:ext uri="{BB962C8B-B14F-4D97-AF65-F5344CB8AC3E}">
        <p14:creationId xmlns:p14="http://schemas.microsoft.com/office/powerpoint/2010/main" val="3637167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Τύποι και λειτουργίες της επιθετικότητας</a:t>
            </a:r>
            <a:endParaRPr lang="el-GR" dirty="0"/>
          </a:p>
        </p:txBody>
      </p:sp>
      <p:sp>
        <p:nvSpPr>
          <p:cNvPr id="3" name="Content Placeholder 2"/>
          <p:cNvSpPr>
            <a:spLocks noGrp="1"/>
          </p:cNvSpPr>
          <p:nvPr>
            <p:ph idx="1"/>
          </p:nvPr>
        </p:nvSpPr>
        <p:spPr/>
        <p:txBody>
          <a:bodyPr/>
          <a:lstStyle/>
          <a:p>
            <a:r>
              <a:rPr lang="el-GR" b="1" dirty="0"/>
              <a:t>Αντιδραστική, παρορμητική, εχθρική ή θυμική</a:t>
            </a:r>
          </a:p>
          <a:p>
            <a:pPr marL="0" indent="0">
              <a:buNone/>
            </a:pPr>
            <a:r>
              <a:rPr lang="el-GR" dirty="0"/>
              <a:t>Αναφέρεται σε μια αμυντική και αντεκδικητική συμπεριφορά ως αντίδραση σε κάποια υπαρκτή ή αντιλαμβανόμενη απειλή ή πρόκληση. Χαρακτηρίζεται από μια έντονη θυμική αντίδραση, όπως είναι ο θυμός, ο φόβος και η απογοήτευση, και συχνά έπεται μιας απειλής ή πρόκλησης. Συνδέεται με έλλειψη λειτουργιών αναστολής, μειωμένο αυτοέλεγχο και αυξημένη παρορμητικότητα</a:t>
            </a:r>
          </a:p>
        </p:txBody>
      </p:sp>
    </p:spTree>
    <p:extLst>
      <p:ext uri="{BB962C8B-B14F-4D97-AF65-F5344CB8AC3E}">
        <p14:creationId xmlns:p14="http://schemas.microsoft.com/office/powerpoint/2010/main" val="3387356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Τύποι και λειτουργίες της επιθετικότητας</a:t>
            </a:r>
            <a:endParaRPr lang="el-GR" dirty="0"/>
          </a:p>
        </p:txBody>
      </p:sp>
      <p:sp>
        <p:nvSpPr>
          <p:cNvPr id="3" name="Content Placeholder 2"/>
          <p:cNvSpPr>
            <a:spLocks noGrp="1"/>
          </p:cNvSpPr>
          <p:nvPr>
            <p:ph idx="1"/>
          </p:nvPr>
        </p:nvSpPr>
        <p:spPr/>
        <p:txBody>
          <a:bodyPr/>
          <a:lstStyle/>
          <a:p>
            <a:r>
              <a:rPr lang="el-GR" b="1" dirty="0"/>
              <a:t>Ελεγχόμενη, συντελεστική ή προσθενεργή επιθετικότητα.</a:t>
            </a:r>
          </a:p>
          <a:p>
            <a:pPr marL="0" indent="0">
              <a:buNone/>
            </a:pPr>
            <a:r>
              <a:rPr lang="el-GR" dirty="0"/>
              <a:t>Σε αντίθεση με την προηγούμενη μορφή δεν προυποθέτει, σε γενικές γραμμές, ούτε πρόκληση, ούτε  θυμό, είναι εσκεμμένη, προμελετημένη και στοχοθετημένη και υποκινείται από την προοπτική του κέρδους (</a:t>
            </a:r>
            <a:r>
              <a:rPr lang="en-US" dirty="0"/>
              <a:t>Dodge, 1991).</a:t>
            </a:r>
            <a:endParaRPr lang="el-GR" dirty="0"/>
          </a:p>
          <a:p>
            <a:pPr marL="0" indent="0">
              <a:buNone/>
            </a:pPr>
            <a:r>
              <a:rPr lang="el-GR" dirty="0"/>
              <a:t>Η  επιθετική συμπεριφορά αυτού του τύπου ενισχύεται από την πεποίθηση του δράστη ότι αυτή θα οδηγήσει σε θετικά αποτελέσματα.</a:t>
            </a:r>
          </a:p>
        </p:txBody>
      </p:sp>
    </p:spTree>
    <p:extLst>
      <p:ext uri="{BB962C8B-B14F-4D97-AF65-F5344CB8AC3E}">
        <p14:creationId xmlns:p14="http://schemas.microsoft.com/office/powerpoint/2010/main" val="3095146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380</TotalTime>
  <Words>3804</Words>
  <Application>Microsoft Office PowerPoint</Application>
  <PresentationFormat>On-screen Show (4:3)</PresentationFormat>
  <Paragraphs>188</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Calibri</vt:lpstr>
      <vt:lpstr>Constantia</vt:lpstr>
      <vt:lpstr>Wingdings 2</vt:lpstr>
      <vt:lpstr>Flow</vt:lpstr>
      <vt:lpstr>Σχολική επιθετικότητα και εκφοβισμός.</vt:lpstr>
      <vt:lpstr>Σχολική επιθετικότητα και εκφοβισμός</vt:lpstr>
      <vt:lpstr>Σχολική επιθετικότητα και εκφοβισμός</vt:lpstr>
      <vt:lpstr>Σχολική επιθετικότητα και εκφοβισμός</vt:lpstr>
      <vt:lpstr>     Μορφές επιθετικότητας</vt:lpstr>
      <vt:lpstr>    Μορφές επιθετικότητας</vt:lpstr>
      <vt:lpstr>Τύποι και λειτουργίες της επιθετικότητας</vt:lpstr>
      <vt:lpstr>Τύποι και λειτουργίες της επιθετικότητας</vt:lpstr>
      <vt:lpstr>Τύποι και λειτουργίες της επιθετικότητας</vt:lpstr>
      <vt:lpstr>Τύποι και λειτουργίες επιθετικότητας</vt:lpstr>
      <vt:lpstr>     Εκφοβισμός (bullying)</vt:lpstr>
      <vt:lpstr>      Εκφοβισμός (bullying)</vt:lpstr>
      <vt:lpstr>     Ορισμός εκφοβισμού </vt:lpstr>
      <vt:lpstr>     Ορισμός εκφοβισμού</vt:lpstr>
      <vt:lpstr>Άλλα στοιχεία εκφοβισμού</vt:lpstr>
      <vt:lpstr>      Εκφοβισμός (bullying)</vt:lpstr>
      <vt:lpstr>     Μορφές εκφοβισμού</vt:lpstr>
      <vt:lpstr>      Εκφοβισμός (bullying)</vt:lpstr>
      <vt:lpstr>        Εκφοβισμός (bullying)</vt:lpstr>
      <vt:lpstr>       Εκφοβισμός (bullying)</vt:lpstr>
      <vt:lpstr>      Εκφοβισμός (bullying)</vt:lpstr>
      <vt:lpstr>    Έκταση  του φαινομένου</vt:lpstr>
      <vt:lpstr>Διαφορές φύλου στην έκταση του φαινομένου</vt:lpstr>
      <vt:lpstr> Διαφορές φύλου στην έκταση του φαινομένου</vt:lpstr>
      <vt:lpstr>Διαφορές ηλικίας στην έκταση του φαινομένου</vt:lpstr>
      <vt:lpstr>       Άλλες διαφορές</vt:lpstr>
      <vt:lpstr>Χαρακτηριστικά των εμπλεκομένων σε περιστατικά εκφοβισμού</vt:lpstr>
      <vt:lpstr>Χαρακτηριστικά των θυτών</vt:lpstr>
      <vt:lpstr>Χαρακτηριστικά των θυμάτων</vt:lpstr>
      <vt:lpstr>Χαρακτηριστικά των θυμάτων</vt:lpstr>
      <vt:lpstr>Χαρακτηριστικά των θυμάτων-θυτών</vt:lpstr>
      <vt:lpstr>Χαρακτηριστικά των θυμάτων-θυτών</vt:lpstr>
      <vt:lpstr>Χαρακτηριστικά των θεατών</vt:lpstr>
      <vt:lpstr>Χαρακτηρ. συμπεριφοράς θεατών</vt:lpstr>
      <vt:lpstr>Χαρακτηρ. συμπεριφοράς θεατών</vt:lpstr>
      <vt:lpstr>Ερμηνείες συμπεριφοράς θεατών</vt:lpstr>
      <vt:lpstr>Παρερμηνείες και προκαταλήψεις σχετικά με τον εκφοβισμό.</vt:lpstr>
      <vt:lpstr>Παρερμηνείες και προκαταλήψεις σχετικά με τον εκφοβισμό.</vt:lpstr>
      <vt:lpstr>Παρερμηνείες και προκαταλήψεις σχετικά με τον εκφοβισμό.</vt:lpstr>
      <vt:lpstr>Σχολικοί παράγοντες εκφοβισμού</vt:lpstr>
      <vt:lpstr>Χαρακτηριστικά εκπαιδευτικών</vt:lpstr>
      <vt:lpstr>Χαρακτηριστικά εκπαιδευτικών</vt:lpstr>
      <vt:lpstr>     Εκφοβισμός (bullying)</vt:lpstr>
      <vt:lpstr>Συνέπειες εκφοβισμού</vt:lpstr>
      <vt:lpstr>      Αντί επιλόγου</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Maria Nika</cp:lastModifiedBy>
  <cp:revision>69</cp:revision>
  <dcterms:created xsi:type="dcterms:W3CDTF">2011-04-03T07:45:28Z</dcterms:created>
  <dcterms:modified xsi:type="dcterms:W3CDTF">2020-04-13T13:30:18Z</dcterms:modified>
</cp:coreProperties>
</file>