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0" r:id="rId3"/>
    <p:sldId id="281" r:id="rId4"/>
    <p:sldId id="278" r:id="rId5"/>
    <p:sldId id="282" r:id="rId6"/>
    <p:sldId id="257" r:id="rId7"/>
    <p:sldId id="259" r:id="rId8"/>
    <p:sldId id="260" r:id="rId9"/>
    <p:sldId id="261" r:id="rId10"/>
    <p:sldId id="262" r:id="rId11"/>
    <p:sldId id="263" r:id="rId12"/>
    <p:sldId id="264" r:id="rId13"/>
    <p:sldId id="266" r:id="rId14"/>
    <p:sldId id="265" r:id="rId15"/>
    <p:sldId id="267" r:id="rId16"/>
    <p:sldId id="279" r:id="rId17"/>
    <p:sldId id="269" r:id="rId18"/>
    <p:sldId id="271" r:id="rId19"/>
    <p:sldId id="272" r:id="rId20"/>
    <p:sldId id="273" r:id="rId21"/>
    <p:sldId id="274" r:id="rId22"/>
    <p:sldId id="275"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4632" autoAdjust="0"/>
  </p:normalViewPr>
  <p:slideViewPr>
    <p:cSldViewPr snapToGrid="0">
      <p:cViewPr varScale="1">
        <p:scale>
          <a:sx n="78" d="100"/>
          <a:sy n="78" d="100"/>
        </p:scale>
        <p:origin x="80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925;&#921;&#922;&#937;&#925;\Downloads\&#913;&#960;&#959;&#964;&#949;&#955;&#941;&#963;&#956;&#945;&#964;&#945;%20&#941;&#961;&#949;&#965;&#957;&#945;&#962;%20bully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Φύλλο1!$B$2</c:f>
              <c:strCache>
                <c:ptCount val="1"/>
                <c:pt idx="0">
                  <c:v>Γνωρίζετε τι είναι σχολικός εκφοβισμός;</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73E-4D2B-810A-FC686A281893}"/>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73E-4D2B-810A-FC686A281893}"/>
              </c:ext>
            </c:extLst>
          </c:dPt>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el-G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Φύλλο1!$C$1:$D$1</c:f>
              <c:strCache>
                <c:ptCount val="2"/>
                <c:pt idx="0">
                  <c:v>ΝΑΙ</c:v>
                </c:pt>
                <c:pt idx="1">
                  <c:v>ΟΧΙ</c:v>
                </c:pt>
              </c:strCache>
            </c:strRef>
          </c:cat>
          <c:val>
            <c:numRef>
              <c:f>Φύλλο1!$C$2:$D$2</c:f>
              <c:numCache>
                <c:formatCode>0%</c:formatCode>
                <c:ptCount val="2"/>
                <c:pt idx="0">
                  <c:v>0.96</c:v>
                </c:pt>
                <c:pt idx="1">
                  <c:v>0.04</c:v>
                </c:pt>
              </c:numCache>
            </c:numRef>
          </c:val>
          <c:extLst>
            <c:ext xmlns:c16="http://schemas.microsoft.com/office/drawing/2014/chart" uri="{C3380CC4-5D6E-409C-BE32-E72D297353CC}">
              <c16:uniqueId val="{00000004-F73E-4D2B-810A-FC686A28189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57538702268320074"/>
          <c:y val="0"/>
          <c:w val="0.16292361254701218"/>
          <c:h val="0.2111101912052047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2000"/>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Φύλλο2!$H$9</c:f>
              <c:strCache>
                <c:ptCount val="1"/>
                <c:pt idx="0">
                  <c:v>ΝΑΙ</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Φύλλο2!$I$8:$J$8</c:f>
              <c:strCache>
                <c:ptCount val="2"/>
                <c:pt idx="0">
                  <c:v>ΠΡΙΝ</c:v>
                </c:pt>
                <c:pt idx="1">
                  <c:v>ΜΕΤΑ</c:v>
                </c:pt>
              </c:strCache>
            </c:strRef>
          </c:cat>
          <c:val>
            <c:numRef>
              <c:f>Φύλλο2!$I$9:$J$9</c:f>
              <c:numCache>
                <c:formatCode>General</c:formatCode>
                <c:ptCount val="2"/>
                <c:pt idx="0">
                  <c:v>11</c:v>
                </c:pt>
                <c:pt idx="1">
                  <c:v>85</c:v>
                </c:pt>
              </c:numCache>
            </c:numRef>
          </c:val>
          <c:extLst>
            <c:ext xmlns:c16="http://schemas.microsoft.com/office/drawing/2014/chart" uri="{C3380CC4-5D6E-409C-BE32-E72D297353CC}">
              <c16:uniqueId val="{00000000-13B6-43B4-ACC5-465C4676FFD2}"/>
            </c:ext>
          </c:extLst>
        </c:ser>
        <c:ser>
          <c:idx val="1"/>
          <c:order val="1"/>
          <c:tx>
            <c:strRef>
              <c:f>Φύλλο2!$H$10</c:f>
              <c:strCache>
                <c:ptCount val="1"/>
                <c:pt idx="0">
                  <c:v>ΌΧΙ</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Φύλλο2!$I$8:$J$8</c:f>
              <c:strCache>
                <c:ptCount val="2"/>
                <c:pt idx="0">
                  <c:v>ΠΡΙΝ</c:v>
                </c:pt>
                <c:pt idx="1">
                  <c:v>ΜΕΤΑ</c:v>
                </c:pt>
              </c:strCache>
            </c:strRef>
          </c:cat>
          <c:val>
            <c:numRef>
              <c:f>Φύλλο2!$I$10:$J$10</c:f>
              <c:numCache>
                <c:formatCode>General</c:formatCode>
                <c:ptCount val="2"/>
                <c:pt idx="0">
                  <c:v>63</c:v>
                </c:pt>
                <c:pt idx="1">
                  <c:v>5</c:v>
                </c:pt>
              </c:numCache>
            </c:numRef>
          </c:val>
          <c:extLst>
            <c:ext xmlns:c16="http://schemas.microsoft.com/office/drawing/2014/chart" uri="{C3380CC4-5D6E-409C-BE32-E72D297353CC}">
              <c16:uniqueId val="{00000001-13B6-43B4-ACC5-465C4676FFD2}"/>
            </c:ext>
          </c:extLst>
        </c:ser>
        <c:ser>
          <c:idx val="2"/>
          <c:order val="2"/>
          <c:tx>
            <c:strRef>
              <c:f>Φύλλο2!$H$11</c:f>
              <c:strCache>
                <c:ptCount val="1"/>
                <c:pt idx="0">
                  <c:v>Δεν είμαι σίγουρος/η</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Φύλλο2!$I$8:$J$8</c:f>
              <c:strCache>
                <c:ptCount val="2"/>
                <c:pt idx="0">
                  <c:v>ΠΡΙΝ</c:v>
                </c:pt>
                <c:pt idx="1">
                  <c:v>ΜΕΤΑ</c:v>
                </c:pt>
              </c:strCache>
            </c:strRef>
          </c:cat>
          <c:val>
            <c:numRef>
              <c:f>Φύλλο2!$I$11:$J$11</c:f>
              <c:numCache>
                <c:formatCode>General</c:formatCode>
                <c:ptCount val="2"/>
                <c:pt idx="0">
                  <c:v>26</c:v>
                </c:pt>
                <c:pt idx="1">
                  <c:v>10</c:v>
                </c:pt>
              </c:numCache>
            </c:numRef>
          </c:val>
          <c:extLst>
            <c:ext xmlns:c16="http://schemas.microsoft.com/office/drawing/2014/chart" uri="{C3380CC4-5D6E-409C-BE32-E72D297353CC}">
              <c16:uniqueId val="{00000002-13B6-43B4-ACC5-465C4676FFD2}"/>
            </c:ext>
          </c:extLst>
        </c:ser>
        <c:dLbls>
          <c:showLegendKey val="0"/>
          <c:showVal val="1"/>
          <c:showCatName val="0"/>
          <c:showSerName val="0"/>
          <c:showPercent val="0"/>
          <c:showBubbleSize val="0"/>
        </c:dLbls>
        <c:gapWidth val="150"/>
        <c:shape val="box"/>
        <c:axId val="645976120"/>
        <c:axId val="645976840"/>
        <c:axId val="0"/>
      </c:bar3DChart>
      <c:catAx>
        <c:axId val="645976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76840"/>
        <c:crosses val="autoZero"/>
        <c:auto val="1"/>
        <c:lblAlgn val="ctr"/>
        <c:lblOffset val="100"/>
        <c:noMultiLvlLbl val="0"/>
      </c:catAx>
      <c:valAx>
        <c:axId val="645976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7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274880827973159E-2"/>
          <c:y val="4.7521761243845578E-2"/>
          <c:w val="0.91572511917202681"/>
          <c:h val="0.74995292869328622"/>
        </c:manualLayout>
      </c:layout>
      <c:bar3DChart>
        <c:barDir val="col"/>
        <c:grouping val="clustered"/>
        <c:varyColors val="0"/>
        <c:ser>
          <c:idx val="0"/>
          <c:order val="0"/>
          <c:tx>
            <c:strRef>
              <c:f>Φύλλο1!$C$53</c:f>
              <c:strCache>
                <c:ptCount val="1"/>
                <c:pt idx="0">
                  <c:v>ΠΡΙΝ</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Φύλλο1!$B$54</c:f>
              <c:strCache>
                <c:ptCount val="1"/>
                <c:pt idx="0">
                  <c:v>ΝΑΙ</c:v>
                </c:pt>
              </c:strCache>
            </c:strRef>
          </c:cat>
          <c:val>
            <c:numRef>
              <c:f>Φύλλο1!$C$54</c:f>
              <c:numCache>
                <c:formatCode>General</c:formatCode>
                <c:ptCount val="1"/>
                <c:pt idx="0">
                  <c:v>70</c:v>
                </c:pt>
              </c:numCache>
            </c:numRef>
          </c:val>
          <c:extLst>
            <c:ext xmlns:c16="http://schemas.microsoft.com/office/drawing/2014/chart" uri="{C3380CC4-5D6E-409C-BE32-E72D297353CC}">
              <c16:uniqueId val="{00000000-F9C9-4276-A405-89BF493ADA31}"/>
            </c:ext>
          </c:extLst>
        </c:ser>
        <c:ser>
          <c:idx val="1"/>
          <c:order val="1"/>
          <c:tx>
            <c:strRef>
              <c:f>Φύλλο1!$D$53</c:f>
              <c:strCache>
                <c:ptCount val="1"/>
                <c:pt idx="0">
                  <c:v>ΜΕΤΑ</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Φύλλο1!$B$54</c:f>
              <c:strCache>
                <c:ptCount val="1"/>
                <c:pt idx="0">
                  <c:v>ΝΑΙ</c:v>
                </c:pt>
              </c:strCache>
            </c:strRef>
          </c:cat>
          <c:val>
            <c:numRef>
              <c:f>Φύλλο1!$D$54</c:f>
              <c:numCache>
                <c:formatCode>General</c:formatCode>
                <c:ptCount val="1"/>
                <c:pt idx="0">
                  <c:v>92</c:v>
                </c:pt>
              </c:numCache>
            </c:numRef>
          </c:val>
          <c:extLst>
            <c:ext xmlns:c16="http://schemas.microsoft.com/office/drawing/2014/chart" uri="{C3380CC4-5D6E-409C-BE32-E72D297353CC}">
              <c16:uniqueId val="{00000001-F9C9-4276-A405-89BF493ADA31}"/>
            </c:ext>
          </c:extLst>
        </c:ser>
        <c:dLbls>
          <c:showLegendKey val="0"/>
          <c:showVal val="1"/>
          <c:showCatName val="0"/>
          <c:showSerName val="0"/>
          <c:showPercent val="0"/>
          <c:showBubbleSize val="0"/>
        </c:dLbls>
        <c:gapWidth val="150"/>
        <c:shape val="box"/>
        <c:axId val="645988720"/>
        <c:axId val="645989440"/>
        <c:axId val="0"/>
      </c:bar3DChart>
      <c:catAx>
        <c:axId val="645988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89440"/>
        <c:crosses val="autoZero"/>
        <c:auto val="1"/>
        <c:lblAlgn val="ctr"/>
        <c:lblOffset val="100"/>
        <c:noMultiLvlLbl val="0"/>
      </c:catAx>
      <c:valAx>
        <c:axId val="64598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88720"/>
        <c:crosses val="autoZero"/>
        <c:crossBetween val="between"/>
      </c:valAx>
      <c:spPr>
        <a:noFill/>
        <a:ln>
          <a:noFill/>
        </a:ln>
        <a:effectLst/>
      </c:spPr>
    </c:plotArea>
    <c:legend>
      <c:legendPos val="b"/>
      <c:layout>
        <c:manualLayout>
          <c:xMode val="edge"/>
          <c:yMode val="edge"/>
          <c:x val="0.51906381342099972"/>
          <c:y val="0.90691727292477686"/>
          <c:w val="0.18912378751473616"/>
          <c:h val="7.5185635352627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Φύλλο1!$B$58</c:f>
              <c:strCache>
                <c:ptCount val="1"/>
                <c:pt idx="0">
                  <c:v>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Φύλλο1!$C$57:$D$57</c:f>
              <c:strCache>
                <c:ptCount val="2"/>
                <c:pt idx="0">
                  <c:v>ΠΡΙΝ</c:v>
                </c:pt>
                <c:pt idx="1">
                  <c:v>ΜΕΤΑ</c:v>
                </c:pt>
              </c:strCache>
            </c:strRef>
          </c:cat>
          <c:val>
            <c:numRef>
              <c:f>Φύλλο1!$C$58:$D$58</c:f>
              <c:numCache>
                <c:formatCode>General</c:formatCode>
                <c:ptCount val="2"/>
                <c:pt idx="0">
                  <c:v>7</c:v>
                </c:pt>
                <c:pt idx="1">
                  <c:v>80</c:v>
                </c:pt>
              </c:numCache>
            </c:numRef>
          </c:val>
          <c:extLst>
            <c:ext xmlns:c16="http://schemas.microsoft.com/office/drawing/2014/chart" uri="{C3380CC4-5D6E-409C-BE32-E72D297353CC}">
              <c16:uniqueId val="{00000000-3CC8-4CD9-B374-E518D164457C}"/>
            </c:ext>
          </c:extLst>
        </c:ser>
        <c:ser>
          <c:idx val="1"/>
          <c:order val="1"/>
          <c:tx>
            <c:strRef>
              <c:f>Φύλλο1!$B$59</c:f>
              <c:strCache>
                <c:ptCount val="1"/>
                <c:pt idx="0">
                  <c:v>1</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Φύλλο1!$C$57:$D$57</c:f>
              <c:strCache>
                <c:ptCount val="2"/>
                <c:pt idx="0">
                  <c:v>ΠΡΙΝ</c:v>
                </c:pt>
                <c:pt idx="1">
                  <c:v>ΜΕΤΑ</c:v>
                </c:pt>
              </c:strCache>
            </c:strRef>
          </c:cat>
          <c:val>
            <c:numRef>
              <c:f>Φύλλο1!$C$59:$D$59</c:f>
              <c:numCache>
                <c:formatCode>General</c:formatCode>
                <c:ptCount val="2"/>
                <c:pt idx="0">
                  <c:v>20</c:v>
                </c:pt>
                <c:pt idx="1">
                  <c:v>96</c:v>
                </c:pt>
              </c:numCache>
            </c:numRef>
          </c:val>
          <c:extLst>
            <c:ext xmlns:c16="http://schemas.microsoft.com/office/drawing/2014/chart" uri="{C3380CC4-5D6E-409C-BE32-E72D297353CC}">
              <c16:uniqueId val="{00000001-3CC8-4CD9-B374-E518D164457C}"/>
            </c:ext>
          </c:extLst>
        </c:ser>
        <c:ser>
          <c:idx val="2"/>
          <c:order val="2"/>
          <c:tx>
            <c:strRef>
              <c:f>Φύλλο1!$B$60</c:f>
              <c:strCache>
                <c:ptCount val="1"/>
                <c:pt idx="0">
                  <c:v>0</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Φύλλο1!$C$57:$D$57</c:f>
              <c:strCache>
                <c:ptCount val="2"/>
                <c:pt idx="0">
                  <c:v>ΠΡΙΝ</c:v>
                </c:pt>
                <c:pt idx="1">
                  <c:v>ΜΕΤΑ</c:v>
                </c:pt>
              </c:strCache>
            </c:strRef>
          </c:cat>
          <c:val>
            <c:numRef>
              <c:f>Φύλλο1!$C$60:$D$60</c:f>
              <c:numCache>
                <c:formatCode>General</c:formatCode>
                <c:ptCount val="2"/>
                <c:pt idx="0">
                  <c:v>80</c:v>
                </c:pt>
                <c:pt idx="1">
                  <c:v>4</c:v>
                </c:pt>
              </c:numCache>
            </c:numRef>
          </c:val>
          <c:extLst>
            <c:ext xmlns:c16="http://schemas.microsoft.com/office/drawing/2014/chart" uri="{C3380CC4-5D6E-409C-BE32-E72D297353CC}">
              <c16:uniqueId val="{00000002-3CC8-4CD9-B374-E518D164457C}"/>
            </c:ext>
          </c:extLst>
        </c:ser>
        <c:dLbls>
          <c:showLegendKey val="0"/>
          <c:showVal val="1"/>
          <c:showCatName val="0"/>
          <c:showSerName val="0"/>
          <c:showPercent val="0"/>
          <c:showBubbleSize val="0"/>
        </c:dLbls>
        <c:gapWidth val="150"/>
        <c:shape val="box"/>
        <c:axId val="601360264"/>
        <c:axId val="601341904"/>
        <c:axId val="0"/>
      </c:bar3DChart>
      <c:catAx>
        <c:axId val="601360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01341904"/>
        <c:crosses val="autoZero"/>
        <c:auto val="1"/>
        <c:lblAlgn val="ctr"/>
        <c:lblOffset val="100"/>
        <c:noMultiLvlLbl val="0"/>
      </c:catAx>
      <c:valAx>
        <c:axId val="60134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0136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Φύλλο2!$B$26</c:f>
              <c:strCache>
                <c:ptCount val="1"/>
                <c:pt idx="0">
                  <c:v>2</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Φύλλο2!$C$24:$D$25</c:f>
              <c:strCache>
                <c:ptCount val="2"/>
                <c:pt idx="0">
                  <c:v>ΠΡΙΝ</c:v>
                </c:pt>
                <c:pt idx="1">
                  <c:v>ΜΕΤΑ</c:v>
                </c:pt>
              </c:strCache>
            </c:strRef>
          </c:cat>
          <c:val>
            <c:numRef>
              <c:f>Φύλλο2!$C$26:$D$26</c:f>
              <c:numCache>
                <c:formatCode>General</c:formatCode>
                <c:ptCount val="2"/>
                <c:pt idx="0">
                  <c:v>4</c:v>
                </c:pt>
                <c:pt idx="1">
                  <c:v>91</c:v>
                </c:pt>
              </c:numCache>
            </c:numRef>
          </c:val>
          <c:extLst>
            <c:ext xmlns:c16="http://schemas.microsoft.com/office/drawing/2014/chart" uri="{C3380CC4-5D6E-409C-BE32-E72D297353CC}">
              <c16:uniqueId val="{00000000-C402-406F-B186-66343F95EB70}"/>
            </c:ext>
          </c:extLst>
        </c:ser>
        <c:ser>
          <c:idx val="1"/>
          <c:order val="1"/>
          <c:tx>
            <c:strRef>
              <c:f>Φύλλο2!$B$27</c:f>
              <c:strCache>
                <c:ptCount val="1"/>
                <c:pt idx="0">
                  <c:v>1</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Φύλλο2!$C$24:$D$25</c:f>
              <c:strCache>
                <c:ptCount val="2"/>
                <c:pt idx="0">
                  <c:v>ΠΡΙΝ</c:v>
                </c:pt>
                <c:pt idx="1">
                  <c:v>ΜΕΤΑ</c:v>
                </c:pt>
              </c:strCache>
            </c:strRef>
          </c:cat>
          <c:val>
            <c:numRef>
              <c:f>Φύλλο2!$C$27:$D$27</c:f>
              <c:numCache>
                <c:formatCode>General</c:formatCode>
                <c:ptCount val="2"/>
                <c:pt idx="0">
                  <c:v>25</c:v>
                </c:pt>
                <c:pt idx="1">
                  <c:v>97</c:v>
                </c:pt>
              </c:numCache>
            </c:numRef>
          </c:val>
          <c:extLst>
            <c:ext xmlns:c16="http://schemas.microsoft.com/office/drawing/2014/chart" uri="{C3380CC4-5D6E-409C-BE32-E72D297353CC}">
              <c16:uniqueId val="{00000001-C402-406F-B186-66343F95EB70}"/>
            </c:ext>
          </c:extLst>
        </c:ser>
        <c:ser>
          <c:idx val="2"/>
          <c:order val="2"/>
          <c:tx>
            <c:strRef>
              <c:f>Φύλλο2!$B$28</c:f>
              <c:strCache>
                <c:ptCount val="1"/>
                <c:pt idx="0">
                  <c:v>0</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Φύλλο2!$C$24:$D$25</c:f>
              <c:strCache>
                <c:ptCount val="2"/>
                <c:pt idx="0">
                  <c:v>ΠΡΙΝ</c:v>
                </c:pt>
                <c:pt idx="1">
                  <c:v>ΜΕΤΑ</c:v>
                </c:pt>
              </c:strCache>
            </c:strRef>
          </c:cat>
          <c:val>
            <c:numRef>
              <c:f>Φύλλο2!$C$28:$D$28</c:f>
              <c:numCache>
                <c:formatCode>General</c:formatCode>
                <c:ptCount val="2"/>
                <c:pt idx="0">
                  <c:v>75</c:v>
                </c:pt>
                <c:pt idx="1">
                  <c:v>3</c:v>
                </c:pt>
              </c:numCache>
            </c:numRef>
          </c:val>
          <c:extLst>
            <c:ext xmlns:c16="http://schemas.microsoft.com/office/drawing/2014/chart" uri="{C3380CC4-5D6E-409C-BE32-E72D297353CC}">
              <c16:uniqueId val="{00000002-C402-406F-B186-66343F95EB70}"/>
            </c:ext>
          </c:extLst>
        </c:ser>
        <c:dLbls>
          <c:showLegendKey val="0"/>
          <c:showVal val="1"/>
          <c:showCatName val="0"/>
          <c:showSerName val="0"/>
          <c:showPercent val="0"/>
          <c:showBubbleSize val="0"/>
        </c:dLbls>
        <c:gapWidth val="150"/>
        <c:shape val="box"/>
        <c:axId val="593961936"/>
        <c:axId val="593954736"/>
        <c:axId val="0"/>
      </c:bar3DChart>
      <c:catAx>
        <c:axId val="593961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54736"/>
        <c:crosses val="autoZero"/>
        <c:auto val="1"/>
        <c:lblAlgn val="ctr"/>
        <c:lblOffset val="100"/>
        <c:noMultiLvlLbl val="0"/>
      </c:catAx>
      <c:valAx>
        <c:axId val="5939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6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Φύλλο2!$B$32</c:f>
              <c:strCache>
                <c:ptCount val="1"/>
                <c:pt idx="0">
                  <c:v>3</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Φύλλο2!$C$31:$D$31</c:f>
              <c:strCache>
                <c:ptCount val="2"/>
                <c:pt idx="0">
                  <c:v>ΠΡΙΝ</c:v>
                </c:pt>
                <c:pt idx="1">
                  <c:v>ΜΕΤΑ</c:v>
                </c:pt>
              </c:strCache>
            </c:strRef>
          </c:cat>
          <c:val>
            <c:numRef>
              <c:f>Φύλλο2!$C$32:$D$32</c:f>
              <c:numCache>
                <c:formatCode>General</c:formatCode>
                <c:ptCount val="2"/>
                <c:pt idx="0">
                  <c:v>33</c:v>
                </c:pt>
                <c:pt idx="1">
                  <c:v>40</c:v>
                </c:pt>
              </c:numCache>
            </c:numRef>
          </c:val>
          <c:extLst>
            <c:ext xmlns:c16="http://schemas.microsoft.com/office/drawing/2014/chart" uri="{C3380CC4-5D6E-409C-BE32-E72D297353CC}">
              <c16:uniqueId val="{00000000-9049-4C95-85CA-8973060236A3}"/>
            </c:ext>
          </c:extLst>
        </c:ser>
        <c:ser>
          <c:idx val="1"/>
          <c:order val="1"/>
          <c:tx>
            <c:strRef>
              <c:f>Φύλλο2!$B$33</c:f>
              <c:strCache>
                <c:ptCount val="1"/>
                <c:pt idx="0">
                  <c:v>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Φύλλο2!$C$31:$D$31</c:f>
              <c:strCache>
                <c:ptCount val="2"/>
                <c:pt idx="0">
                  <c:v>ΠΡΙΝ</c:v>
                </c:pt>
                <c:pt idx="1">
                  <c:v>ΜΕΤΑ</c:v>
                </c:pt>
              </c:strCache>
            </c:strRef>
          </c:cat>
          <c:val>
            <c:numRef>
              <c:f>Φύλλο2!$C$33:$D$33</c:f>
              <c:numCache>
                <c:formatCode>General</c:formatCode>
                <c:ptCount val="2"/>
                <c:pt idx="0">
                  <c:v>45</c:v>
                </c:pt>
                <c:pt idx="1">
                  <c:v>62</c:v>
                </c:pt>
              </c:numCache>
            </c:numRef>
          </c:val>
          <c:extLst>
            <c:ext xmlns:c16="http://schemas.microsoft.com/office/drawing/2014/chart" uri="{C3380CC4-5D6E-409C-BE32-E72D297353CC}">
              <c16:uniqueId val="{00000001-9049-4C95-85CA-8973060236A3}"/>
            </c:ext>
          </c:extLst>
        </c:ser>
        <c:ser>
          <c:idx val="2"/>
          <c:order val="2"/>
          <c:tx>
            <c:strRef>
              <c:f>Φύλλο2!$B$34</c:f>
              <c:strCache>
                <c:ptCount val="1"/>
                <c:pt idx="0">
                  <c:v>1</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Φύλλο2!$C$31:$D$31</c:f>
              <c:strCache>
                <c:ptCount val="2"/>
                <c:pt idx="0">
                  <c:v>ΠΡΙΝ</c:v>
                </c:pt>
                <c:pt idx="1">
                  <c:v>ΜΕΤΑ</c:v>
                </c:pt>
              </c:strCache>
            </c:strRef>
          </c:cat>
          <c:val>
            <c:numRef>
              <c:f>Φύλλο2!$C$34:$D$34</c:f>
              <c:numCache>
                <c:formatCode>General</c:formatCode>
                <c:ptCount val="2"/>
                <c:pt idx="0">
                  <c:v>76</c:v>
                </c:pt>
                <c:pt idx="1">
                  <c:v>83</c:v>
                </c:pt>
              </c:numCache>
            </c:numRef>
          </c:val>
          <c:extLst>
            <c:ext xmlns:c16="http://schemas.microsoft.com/office/drawing/2014/chart" uri="{C3380CC4-5D6E-409C-BE32-E72D297353CC}">
              <c16:uniqueId val="{00000002-9049-4C95-85CA-8973060236A3}"/>
            </c:ext>
          </c:extLst>
        </c:ser>
        <c:ser>
          <c:idx val="3"/>
          <c:order val="3"/>
          <c:tx>
            <c:strRef>
              <c:f>Φύλλο2!$B$35</c:f>
              <c:strCache>
                <c:ptCount val="1"/>
                <c:pt idx="0">
                  <c:v>0</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Φύλλο2!$C$31:$D$31</c:f>
              <c:strCache>
                <c:ptCount val="2"/>
                <c:pt idx="0">
                  <c:v>ΠΡΙΝ</c:v>
                </c:pt>
                <c:pt idx="1">
                  <c:v>ΜΕΤΑ</c:v>
                </c:pt>
              </c:strCache>
            </c:strRef>
          </c:cat>
          <c:val>
            <c:numRef>
              <c:f>Φύλλο2!$C$35:$D$35</c:f>
              <c:numCache>
                <c:formatCode>General</c:formatCode>
                <c:ptCount val="2"/>
                <c:pt idx="0">
                  <c:v>24</c:v>
                </c:pt>
                <c:pt idx="1">
                  <c:v>17</c:v>
                </c:pt>
              </c:numCache>
            </c:numRef>
          </c:val>
          <c:extLst>
            <c:ext xmlns:c16="http://schemas.microsoft.com/office/drawing/2014/chart" uri="{C3380CC4-5D6E-409C-BE32-E72D297353CC}">
              <c16:uniqueId val="{00000003-9049-4C95-85CA-8973060236A3}"/>
            </c:ext>
          </c:extLst>
        </c:ser>
        <c:dLbls>
          <c:showLegendKey val="0"/>
          <c:showVal val="1"/>
          <c:showCatName val="0"/>
          <c:showSerName val="0"/>
          <c:showPercent val="0"/>
          <c:showBubbleSize val="0"/>
        </c:dLbls>
        <c:gapWidth val="150"/>
        <c:shape val="box"/>
        <c:axId val="645991240"/>
        <c:axId val="645987640"/>
        <c:axId val="0"/>
      </c:bar3DChart>
      <c:catAx>
        <c:axId val="645991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87640"/>
        <c:crosses val="autoZero"/>
        <c:auto val="1"/>
        <c:lblAlgn val="ctr"/>
        <c:lblOffset val="100"/>
        <c:noMultiLvlLbl val="0"/>
      </c:catAx>
      <c:valAx>
        <c:axId val="645987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9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Φύλλο2!$B$39</c:f>
              <c:strCache>
                <c:ptCount val="1"/>
                <c:pt idx="0">
                  <c:v>3</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Φύλλο2!$C$38:$D$38</c:f>
              <c:strCache>
                <c:ptCount val="2"/>
                <c:pt idx="0">
                  <c:v>ΠΡΙΝ</c:v>
                </c:pt>
                <c:pt idx="1">
                  <c:v>ΜΕΤΑ</c:v>
                </c:pt>
              </c:strCache>
            </c:strRef>
          </c:cat>
          <c:val>
            <c:numRef>
              <c:f>Φύλλο2!$C$39:$D$39</c:f>
              <c:numCache>
                <c:formatCode>General</c:formatCode>
                <c:ptCount val="2"/>
                <c:pt idx="0">
                  <c:v>10</c:v>
                </c:pt>
                <c:pt idx="1">
                  <c:v>41</c:v>
                </c:pt>
              </c:numCache>
            </c:numRef>
          </c:val>
          <c:extLst>
            <c:ext xmlns:c16="http://schemas.microsoft.com/office/drawing/2014/chart" uri="{C3380CC4-5D6E-409C-BE32-E72D297353CC}">
              <c16:uniqueId val="{00000000-2A8A-44AD-B624-DCF47864B4C1}"/>
            </c:ext>
          </c:extLst>
        </c:ser>
        <c:ser>
          <c:idx val="1"/>
          <c:order val="1"/>
          <c:tx>
            <c:strRef>
              <c:f>Φύλλο2!$B$40</c:f>
              <c:strCache>
                <c:ptCount val="1"/>
                <c:pt idx="0">
                  <c:v>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Φύλλο2!$C$38:$D$38</c:f>
              <c:strCache>
                <c:ptCount val="2"/>
                <c:pt idx="0">
                  <c:v>ΠΡΙΝ</c:v>
                </c:pt>
                <c:pt idx="1">
                  <c:v>ΜΕΤΑ</c:v>
                </c:pt>
              </c:strCache>
            </c:strRef>
          </c:cat>
          <c:val>
            <c:numRef>
              <c:f>Φύλλο2!$C$40:$D$40</c:f>
              <c:numCache>
                <c:formatCode>General</c:formatCode>
                <c:ptCount val="2"/>
                <c:pt idx="0">
                  <c:v>32</c:v>
                </c:pt>
                <c:pt idx="1">
                  <c:v>53</c:v>
                </c:pt>
              </c:numCache>
            </c:numRef>
          </c:val>
          <c:extLst>
            <c:ext xmlns:c16="http://schemas.microsoft.com/office/drawing/2014/chart" uri="{C3380CC4-5D6E-409C-BE32-E72D297353CC}">
              <c16:uniqueId val="{00000001-2A8A-44AD-B624-DCF47864B4C1}"/>
            </c:ext>
          </c:extLst>
        </c:ser>
        <c:ser>
          <c:idx val="2"/>
          <c:order val="2"/>
          <c:tx>
            <c:strRef>
              <c:f>Φύλλο2!$B$41</c:f>
              <c:strCache>
                <c:ptCount val="1"/>
                <c:pt idx="0">
                  <c:v>1</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Φύλλο2!$C$38:$D$38</c:f>
              <c:strCache>
                <c:ptCount val="2"/>
                <c:pt idx="0">
                  <c:v>ΠΡΙΝ</c:v>
                </c:pt>
                <c:pt idx="1">
                  <c:v>ΜΕΤΑ</c:v>
                </c:pt>
              </c:strCache>
            </c:strRef>
          </c:cat>
          <c:val>
            <c:numRef>
              <c:f>Φύλλο2!$C$41:$D$41</c:f>
              <c:numCache>
                <c:formatCode>General</c:formatCode>
                <c:ptCount val="2"/>
                <c:pt idx="0">
                  <c:v>45</c:v>
                </c:pt>
                <c:pt idx="1">
                  <c:v>90</c:v>
                </c:pt>
              </c:numCache>
            </c:numRef>
          </c:val>
          <c:extLst>
            <c:ext xmlns:c16="http://schemas.microsoft.com/office/drawing/2014/chart" uri="{C3380CC4-5D6E-409C-BE32-E72D297353CC}">
              <c16:uniqueId val="{00000002-2A8A-44AD-B624-DCF47864B4C1}"/>
            </c:ext>
          </c:extLst>
        </c:ser>
        <c:ser>
          <c:idx val="3"/>
          <c:order val="3"/>
          <c:tx>
            <c:strRef>
              <c:f>Φύλλο2!$B$42</c:f>
              <c:strCache>
                <c:ptCount val="1"/>
                <c:pt idx="0">
                  <c:v>0</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Φύλλο2!$C$38:$D$38</c:f>
              <c:strCache>
                <c:ptCount val="2"/>
                <c:pt idx="0">
                  <c:v>ΠΡΙΝ</c:v>
                </c:pt>
                <c:pt idx="1">
                  <c:v>ΜΕΤΑ</c:v>
                </c:pt>
              </c:strCache>
            </c:strRef>
          </c:cat>
          <c:val>
            <c:numRef>
              <c:f>Φύλλο2!$C$42:$D$42</c:f>
              <c:numCache>
                <c:formatCode>General</c:formatCode>
                <c:ptCount val="2"/>
                <c:pt idx="0">
                  <c:v>55</c:v>
                </c:pt>
                <c:pt idx="1">
                  <c:v>10</c:v>
                </c:pt>
              </c:numCache>
            </c:numRef>
          </c:val>
          <c:extLst>
            <c:ext xmlns:c16="http://schemas.microsoft.com/office/drawing/2014/chart" uri="{C3380CC4-5D6E-409C-BE32-E72D297353CC}">
              <c16:uniqueId val="{00000003-2A8A-44AD-B624-DCF47864B4C1}"/>
            </c:ext>
          </c:extLst>
        </c:ser>
        <c:dLbls>
          <c:showLegendKey val="0"/>
          <c:showVal val="1"/>
          <c:showCatName val="0"/>
          <c:showSerName val="0"/>
          <c:showPercent val="0"/>
          <c:showBubbleSize val="0"/>
        </c:dLbls>
        <c:gapWidth val="150"/>
        <c:shape val="box"/>
        <c:axId val="597521512"/>
        <c:axId val="597521872"/>
        <c:axId val="0"/>
      </c:bar3DChart>
      <c:catAx>
        <c:axId val="597521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7521872"/>
        <c:crosses val="autoZero"/>
        <c:auto val="1"/>
        <c:lblAlgn val="ctr"/>
        <c:lblOffset val="100"/>
        <c:noMultiLvlLbl val="0"/>
      </c:catAx>
      <c:valAx>
        <c:axId val="59752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7521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Φύλλο2!$B$53</c:f>
              <c:strCache>
                <c:ptCount val="1"/>
                <c:pt idx="0">
                  <c:v>3</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Φύλλο2!$C$52:$D$52</c:f>
              <c:strCache>
                <c:ptCount val="2"/>
                <c:pt idx="0">
                  <c:v>ΠΡΙΝ</c:v>
                </c:pt>
                <c:pt idx="1">
                  <c:v>ΜΕΤΑ</c:v>
                </c:pt>
              </c:strCache>
            </c:strRef>
          </c:cat>
          <c:val>
            <c:numRef>
              <c:f>Φύλλο2!$C$53:$D$53</c:f>
              <c:numCache>
                <c:formatCode>General</c:formatCode>
                <c:ptCount val="2"/>
                <c:pt idx="0">
                  <c:v>20</c:v>
                </c:pt>
                <c:pt idx="1">
                  <c:v>50</c:v>
                </c:pt>
              </c:numCache>
            </c:numRef>
          </c:val>
          <c:extLst>
            <c:ext xmlns:c16="http://schemas.microsoft.com/office/drawing/2014/chart" uri="{C3380CC4-5D6E-409C-BE32-E72D297353CC}">
              <c16:uniqueId val="{00000000-D897-4AB5-9F1E-FD3DCF49DEE7}"/>
            </c:ext>
          </c:extLst>
        </c:ser>
        <c:ser>
          <c:idx val="1"/>
          <c:order val="1"/>
          <c:tx>
            <c:strRef>
              <c:f>Φύλλο2!$B$54</c:f>
              <c:strCache>
                <c:ptCount val="1"/>
                <c:pt idx="0">
                  <c:v>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Φύλλο2!$C$52:$D$52</c:f>
              <c:strCache>
                <c:ptCount val="2"/>
                <c:pt idx="0">
                  <c:v>ΠΡΙΝ</c:v>
                </c:pt>
                <c:pt idx="1">
                  <c:v>ΜΕΤΑ</c:v>
                </c:pt>
              </c:strCache>
            </c:strRef>
          </c:cat>
          <c:val>
            <c:numRef>
              <c:f>Φύλλο2!$C$54:$D$54</c:f>
              <c:numCache>
                <c:formatCode>General</c:formatCode>
                <c:ptCount val="2"/>
                <c:pt idx="0">
                  <c:v>53</c:v>
                </c:pt>
                <c:pt idx="1">
                  <c:v>68</c:v>
                </c:pt>
              </c:numCache>
            </c:numRef>
          </c:val>
          <c:extLst>
            <c:ext xmlns:c16="http://schemas.microsoft.com/office/drawing/2014/chart" uri="{C3380CC4-5D6E-409C-BE32-E72D297353CC}">
              <c16:uniqueId val="{00000001-D897-4AB5-9F1E-FD3DCF49DEE7}"/>
            </c:ext>
          </c:extLst>
        </c:ser>
        <c:ser>
          <c:idx val="2"/>
          <c:order val="2"/>
          <c:tx>
            <c:strRef>
              <c:f>Φύλλο2!$B$55</c:f>
              <c:strCache>
                <c:ptCount val="1"/>
                <c:pt idx="0">
                  <c:v>1</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Φύλλο2!$C$52:$D$52</c:f>
              <c:strCache>
                <c:ptCount val="2"/>
                <c:pt idx="0">
                  <c:v>ΠΡΙΝ</c:v>
                </c:pt>
                <c:pt idx="1">
                  <c:v>ΜΕΤΑ</c:v>
                </c:pt>
              </c:strCache>
            </c:strRef>
          </c:cat>
          <c:val>
            <c:numRef>
              <c:f>Φύλλο2!$C$55:$D$55</c:f>
              <c:numCache>
                <c:formatCode>General</c:formatCode>
                <c:ptCount val="2"/>
                <c:pt idx="0">
                  <c:v>80</c:v>
                </c:pt>
                <c:pt idx="1">
                  <c:v>94</c:v>
                </c:pt>
              </c:numCache>
            </c:numRef>
          </c:val>
          <c:extLst>
            <c:ext xmlns:c16="http://schemas.microsoft.com/office/drawing/2014/chart" uri="{C3380CC4-5D6E-409C-BE32-E72D297353CC}">
              <c16:uniqueId val="{00000002-D897-4AB5-9F1E-FD3DCF49DEE7}"/>
            </c:ext>
          </c:extLst>
        </c:ser>
        <c:ser>
          <c:idx val="3"/>
          <c:order val="3"/>
          <c:tx>
            <c:strRef>
              <c:f>Φύλλο2!$B$56</c:f>
              <c:strCache>
                <c:ptCount val="1"/>
                <c:pt idx="0">
                  <c:v>0</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Φύλλο2!$C$52:$D$52</c:f>
              <c:strCache>
                <c:ptCount val="2"/>
                <c:pt idx="0">
                  <c:v>ΠΡΙΝ</c:v>
                </c:pt>
                <c:pt idx="1">
                  <c:v>ΜΕΤΑ</c:v>
                </c:pt>
              </c:strCache>
            </c:strRef>
          </c:cat>
          <c:val>
            <c:numRef>
              <c:f>Φύλλο2!$C$56:$D$56</c:f>
              <c:numCache>
                <c:formatCode>General</c:formatCode>
                <c:ptCount val="2"/>
                <c:pt idx="0">
                  <c:v>20</c:v>
                </c:pt>
                <c:pt idx="1">
                  <c:v>6</c:v>
                </c:pt>
              </c:numCache>
            </c:numRef>
          </c:val>
          <c:extLst>
            <c:ext xmlns:c16="http://schemas.microsoft.com/office/drawing/2014/chart" uri="{C3380CC4-5D6E-409C-BE32-E72D297353CC}">
              <c16:uniqueId val="{00000003-D897-4AB5-9F1E-FD3DCF49DEE7}"/>
            </c:ext>
          </c:extLst>
        </c:ser>
        <c:dLbls>
          <c:showLegendKey val="0"/>
          <c:showVal val="1"/>
          <c:showCatName val="0"/>
          <c:showSerName val="0"/>
          <c:showPercent val="0"/>
          <c:showBubbleSize val="0"/>
        </c:dLbls>
        <c:gapWidth val="150"/>
        <c:shape val="box"/>
        <c:axId val="645966040"/>
        <c:axId val="645967840"/>
        <c:axId val="0"/>
      </c:bar3DChart>
      <c:catAx>
        <c:axId val="645966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67840"/>
        <c:crosses val="autoZero"/>
        <c:auto val="1"/>
        <c:lblAlgn val="ctr"/>
        <c:lblOffset val="100"/>
        <c:noMultiLvlLbl val="0"/>
      </c:catAx>
      <c:valAx>
        <c:axId val="64596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66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Φύλλο2!$B$60</c:f>
              <c:strCache>
                <c:ptCount val="1"/>
                <c:pt idx="0">
                  <c:v>3</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Φύλλο2!$C$59:$D$59</c:f>
              <c:strCache>
                <c:ptCount val="2"/>
                <c:pt idx="0">
                  <c:v>ΠΡΙΝ</c:v>
                </c:pt>
                <c:pt idx="1">
                  <c:v>ΜΕΤΑ</c:v>
                </c:pt>
              </c:strCache>
            </c:strRef>
          </c:cat>
          <c:val>
            <c:numRef>
              <c:f>Φύλλο2!$C$60:$D$60</c:f>
              <c:numCache>
                <c:formatCode>General</c:formatCode>
                <c:ptCount val="2"/>
                <c:pt idx="0">
                  <c:v>10</c:v>
                </c:pt>
                <c:pt idx="1">
                  <c:v>50</c:v>
                </c:pt>
              </c:numCache>
            </c:numRef>
          </c:val>
          <c:extLst>
            <c:ext xmlns:c16="http://schemas.microsoft.com/office/drawing/2014/chart" uri="{C3380CC4-5D6E-409C-BE32-E72D297353CC}">
              <c16:uniqueId val="{00000000-64D0-4E2B-9745-7E5920640D6B}"/>
            </c:ext>
          </c:extLst>
        </c:ser>
        <c:ser>
          <c:idx val="1"/>
          <c:order val="1"/>
          <c:tx>
            <c:strRef>
              <c:f>Φύλλο2!$B$61</c:f>
              <c:strCache>
                <c:ptCount val="1"/>
                <c:pt idx="0">
                  <c:v>2</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Φύλλο2!$C$59:$D$59</c:f>
              <c:strCache>
                <c:ptCount val="2"/>
                <c:pt idx="0">
                  <c:v>ΠΡΙΝ</c:v>
                </c:pt>
                <c:pt idx="1">
                  <c:v>ΜΕΤΑ</c:v>
                </c:pt>
              </c:strCache>
            </c:strRef>
          </c:cat>
          <c:val>
            <c:numRef>
              <c:f>Φύλλο2!$C$61:$D$61</c:f>
              <c:numCache>
                <c:formatCode>General</c:formatCode>
                <c:ptCount val="2"/>
                <c:pt idx="0">
                  <c:v>40</c:v>
                </c:pt>
                <c:pt idx="1">
                  <c:v>68</c:v>
                </c:pt>
              </c:numCache>
            </c:numRef>
          </c:val>
          <c:extLst>
            <c:ext xmlns:c16="http://schemas.microsoft.com/office/drawing/2014/chart" uri="{C3380CC4-5D6E-409C-BE32-E72D297353CC}">
              <c16:uniqueId val="{00000001-64D0-4E2B-9745-7E5920640D6B}"/>
            </c:ext>
          </c:extLst>
        </c:ser>
        <c:ser>
          <c:idx val="2"/>
          <c:order val="2"/>
          <c:tx>
            <c:strRef>
              <c:f>Φύλλο2!$B$62</c:f>
              <c:strCache>
                <c:ptCount val="1"/>
                <c:pt idx="0">
                  <c:v>1</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Φύλλο2!$C$59:$D$59</c:f>
              <c:strCache>
                <c:ptCount val="2"/>
                <c:pt idx="0">
                  <c:v>ΠΡΙΝ</c:v>
                </c:pt>
                <c:pt idx="1">
                  <c:v>ΜΕΤΑ</c:v>
                </c:pt>
              </c:strCache>
            </c:strRef>
          </c:cat>
          <c:val>
            <c:numRef>
              <c:f>Φύλλο2!$C$62:$D$62</c:f>
              <c:numCache>
                <c:formatCode>General</c:formatCode>
                <c:ptCount val="2"/>
                <c:pt idx="0">
                  <c:v>85</c:v>
                </c:pt>
                <c:pt idx="1">
                  <c:v>94</c:v>
                </c:pt>
              </c:numCache>
            </c:numRef>
          </c:val>
          <c:extLst>
            <c:ext xmlns:c16="http://schemas.microsoft.com/office/drawing/2014/chart" uri="{C3380CC4-5D6E-409C-BE32-E72D297353CC}">
              <c16:uniqueId val="{00000002-64D0-4E2B-9745-7E5920640D6B}"/>
            </c:ext>
          </c:extLst>
        </c:ser>
        <c:ser>
          <c:idx val="3"/>
          <c:order val="3"/>
          <c:tx>
            <c:strRef>
              <c:f>Φύλλο2!$B$63</c:f>
              <c:strCache>
                <c:ptCount val="1"/>
                <c:pt idx="0">
                  <c:v>0</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Φύλλο2!$C$59:$D$59</c:f>
              <c:strCache>
                <c:ptCount val="2"/>
                <c:pt idx="0">
                  <c:v>ΠΡΙΝ</c:v>
                </c:pt>
                <c:pt idx="1">
                  <c:v>ΜΕΤΑ</c:v>
                </c:pt>
              </c:strCache>
            </c:strRef>
          </c:cat>
          <c:val>
            <c:numRef>
              <c:f>Φύλλο2!$C$63:$D$63</c:f>
              <c:numCache>
                <c:formatCode>General</c:formatCode>
                <c:ptCount val="2"/>
                <c:pt idx="0">
                  <c:v>15</c:v>
                </c:pt>
                <c:pt idx="1">
                  <c:v>6</c:v>
                </c:pt>
              </c:numCache>
            </c:numRef>
          </c:val>
          <c:extLst>
            <c:ext xmlns:c16="http://schemas.microsoft.com/office/drawing/2014/chart" uri="{C3380CC4-5D6E-409C-BE32-E72D297353CC}">
              <c16:uniqueId val="{00000003-64D0-4E2B-9745-7E5920640D6B}"/>
            </c:ext>
          </c:extLst>
        </c:ser>
        <c:dLbls>
          <c:showLegendKey val="0"/>
          <c:showVal val="1"/>
          <c:showCatName val="0"/>
          <c:showSerName val="0"/>
          <c:showPercent val="0"/>
          <c:showBubbleSize val="0"/>
        </c:dLbls>
        <c:gapWidth val="150"/>
        <c:shape val="box"/>
        <c:axId val="645994120"/>
        <c:axId val="645988000"/>
        <c:axId val="0"/>
      </c:bar3DChart>
      <c:catAx>
        <c:axId val="645994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88000"/>
        <c:crosses val="autoZero"/>
        <c:auto val="1"/>
        <c:lblAlgn val="ctr"/>
        <c:lblOffset val="100"/>
        <c:noMultiLvlLbl val="0"/>
      </c:catAx>
      <c:valAx>
        <c:axId val="64598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94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Φύλλο1!$C$11</c:f>
              <c:strCache>
                <c:ptCount val="1"/>
                <c:pt idx="0">
                  <c:v>Α τάξη</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Φύλλο1!$B$12:$B$14</c:f>
              <c:strCache>
                <c:ptCount val="3"/>
                <c:pt idx="0">
                  <c:v>Σπάνιο</c:v>
                </c:pt>
                <c:pt idx="1">
                  <c:v>Συχνό</c:v>
                </c:pt>
                <c:pt idx="2">
                  <c:v>Πολύ συχνό</c:v>
                </c:pt>
              </c:strCache>
            </c:strRef>
          </c:cat>
          <c:val>
            <c:numRef>
              <c:f>Φύλλο1!$C$12:$C$14</c:f>
              <c:numCache>
                <c:formatCode>General</c:formatCode>
                <c:ptCount val="3"/>
                <c:pt idx="0">
                  <c:v>13</c:v>
                </c:pt>
                <c:pt idx="1">
                  <c:v>57</c:v>
                </c:pt>
                <c:pt idx="2">
                  <c:v>30</c:v>
                </c:pt>
              </c:numCache>
            </c:numRef>
          </c:val>
          <c:extLst>
            <c:ext xmlns:c16="http://schemas.microsoft.com/office/drawing/2014/chart" uri="{C3380CC4-5D6E-409C-BE32-E72D297353CC}">
              <c16:uniqueId val="{00000000-D783-49DA-B89C-93B76F2E6B5B}"/>
            </c:ext>
          </c:extLst>
        </c:ser>
        <c:ser>
          <c:idx val="1"/>
          <c:order val="1"/>
          <c:tx>
            <c:strRef>
              <c:f>Φύλλο1!$D$11</c:f>
              <c:strCache>
                <c:ptCount val="1"/>
                <c:pt idx="0">
                  <c:v>Β τάξη </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Φύλλο1!$B$12:$B$14</c:f>
              <c:strCache>
                <c:ptCount val="3"/>
                <c:pt idx="0">
                  <c:v>Σπάνιο</c:v>
                </c:pt>
                <c:pt idx="1">
                  <c:v>Συχνό</c:v>
                </c:pt>
                <c:pt idx="2">
                  <c:v>Πολύ συχνό</c:v>
                </c:pt>
              </c:strCache>
            </c:strRef>
          </c:cat>
          <c:val>
            <c:numRef>
              <c:f>Φύλλο1!$D$12:$D$14</c:f>
              <c:numCache>
                <c:formatCode>General</c:formatCode>
                <c:ptCount val="3"/>
                <c:pt idx="0">
                  <c:v>16</c:v>
                </c:pt>
                <c:pt idx="1">
                  <c:v>70</c:v>
                </c:pt>
                <c:pt idx="2">
                  <c:v>13</c:v>
                </c:pt>
              </c:numCache>
            </c:numRef>
          </c:val>
          <c:extLst>
            <c:ext xmlns:c16="http://schemas.microsoft.com/office/drawing/2014/chart" uri="{C3380CC4-5D6E-409C-BE32-E72D297353CC}">
              <c16:uniqueId val="{00000001-D783-49DA-B89C-93B76F2E6B5B}"/>
            </c:ext>
          </c:extLst>
        </c:ser>
        <c:ser>
          <c:idx val="2"/>
          <c:order val="2"/>
          <c:tx>
            <c:strRef>
              <c:f>Φύλλο1!$E$11</c:f>
              <c:strCache>
                <c:ptCount val="1"/>
                <c:pt idx="0">
                  <c:v>Γ τάξη</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Φύλλο1!$B$12:$B$14</c:f>
              <c:strCache>
                <c:ptCount val="3"/>
                <c:pt idx="0">
                  <c:v>Σπάνιο</c:v>
                </c:pt>
                <c:pt idx="1">
                  <c:v>Συχνό</c:v>
                </c:pt>
                <c:pt idx="2">
                  <c:v>Πολύ συχνό</c:v>
                </c:pt>
              </c:strCache>
            </c:strRef>
          </c:cat>
          <c:val>
            <c:numRef>
              <c:f>Φύλλο1!$E$12:$E$14</c:f>
              <c:numCache>
                <c:formatCode>General</c:formatCode>
                <c:ptCount val="3"/>
                <c:pt idx="0">
                  <c:v>25</c:v>
                </c:pt>
                <c:pt idx="1">
                  <c:v>69</c:v>
                </c:pt>
                <c:pt idx="2">
                  <c:v>6</c:v>
                </c:pt>
              </c:numCache>
            </c:numRef>
          </c:val>
          <c:extLst>
            <c:ext xmlns:c16="http://schemas.microsoft.com/office/drawing/2014/chart" uri="{C3380CC4-5D6E-409C-BE32-E72D297353CC}">
              <c16:uniqueId val="{00000002-D783-49DA-B89C-93B76F2E6B5B}"/>
            </c:ext>
          </c:extLst>
        </c:ser>
        <c:dLbls>
          <c:showLegendKey val="0"/>
          <c:showVal val="1"/>
          <c:showCatName val="0"/>
          <c:showSerName val="0"/>
          <c:showPercent val="0"/>
          <c:showBubbleSize val="0"/>
        </c:dLbls>
        <c:gapWidth val="150"/>
        <c:shape val="box"/>
        <c:axId val="597517912"/>
        <c:axId val="597515032"/>
        <c:axId val="0"/>
      </c:bar3DChart>
      <c:catAx>
        <c:axId val="597517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597515032"/>
        <c:crosses val="autoZero"/>
        <c:auto val="1"/>
        <c:lblAlgn val="ctr"/>
        <c:lblOffset val="100"/>
        <c:noMultiLvlLbl val="0"/>
      </c:catAx>
      <c:valAx>
        <c:axId val="59751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59751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l-G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l-GR"/>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Φύλλο1!$B$19</c:f>
              <c:strCache>
                <c:ptCount val="1"/>
                <c:pt idx="0">
                  <c:v>ΝΑΙ</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Φύλλο1!$C$17:$E$18</c:f>
              <c:strCache>
                <c:ptCount val="3"/>
                <c:pt idx="0">
                  <c:v>Α τάξη</c:v>
                </c:pt>
                <c:pt idx="1">
                  <c:v>Β τάξη </c:v>
                </c:pt>
                <c:pt idx="2">
                  <c:v>Γ τάξη</c:v>
                </c:pt>
              </c:strCache>
            </c:strRef>
          </c:cat>
          <c:val>
            <c:numRef>
              <c:f>Φύλλο1!$C$19:$E$19</c:f>
              <c:numCache>
                <c:formatCode>General</c:formatCode>
                <c:ptCount val="3"/>
                <c:pt idx="0">
                  <c:v>30</c:v>
                </c:pt>
                <c:pt idx="1">
                  <c:v>17</c:v>
                </c:pt>
                <c:pt idx="2">
                  <c:v>6</c:v>
                </c:pt>
              </c:numCache>
            </c:numRef>
          </c:val>
          <c:extLst>
            <c:ext xmlns:c16="http://schemas.microsoft.com/office/drawing/2014/chart" uri="{C3380CC4-5D6E-409C-BE32-E72D297353CC}">
              <c16:uniqueId val="{00000000-1200-479D-9E34-47279BE671B3}"/>
            </c:ext>
          </c:extLst>
        </c:ser>
        <c:ser>
          <c:idx val="1"/>
          <c:order val="1"/>
          <c:tx>
            <c:strRef>
              <c:f>Φύλλο1!$B$20</c:f>
              <c:strCache>
                <c:ptCount val="1"/>
                <c:pt idx="0">
                  <c:v>ΟΧΙ</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Φύλλο1!$C$17:$E$18</c:f>
              <c:strCache>
                <c:ptCount val="3"/>
                <c:pt idx="0">
                  <c:v>Α τάξη</c:v>
                </c:pt>
                <c:pt idx="1">
                  <c:v>Β τάξη </c:v>
                </c:pt>
                <c:pt idx="2">
                  <c:v>Γ τάξη</c:v>
                </c:pt>
              </c:strCache>
            </c:strRef>
          </c:cat>
          <c:val>
            <c:numRef>
              <c:f>Φύλλο1!$C$20:$E$20</c:f>
              <c:numCache>
                <c:formatCode>General</c:formatCode>
                <c:ptCount val="3"/>
                <c:pt idx="0">
                  <c:v>70</c:v>
                </c:pt>
                <c:pt idx="1">
                  <c:v>83</c:v>
                </c:pt>
                <c:pt idx="2">
                  <c:v>94</c:v>
                </c:pt>
              </c:numCache>
            </c:numRef>
          </c:val>
          <c:extLst>
            <c:ext xmlns:c16="http://schemas.microsoft.com/office/drawing/2014/chart" uri="{C3380CC4-5D6E-409C-BE32-E72D297353CC}">
              <c16:uniqueId val="{00000001-1200-479D-9E34-47279BE671B3}"/>
            </c:ext>
          </c:extLst>
        </c:ser>
        <c:dLbls>
          <c:showLegendKey val="0"/>
          <c:showVal val="1"/>
          <c:showCatName val="0"/>
          <c:showSerName val="0"/>
          <c:showPercent val="0"/>
          <c:showBubbleSize val="0"/>
        </c:dLbls>
        <c:gapWidth val="219"/>
        <c:shape val="box"/>
        <c:axId val="593939256"/>
        <c:axId val="593932056"/>
        <c:axId val="0"/>
      </c:bar3DChart>
      <c:catAx>
        <c:axId val="59393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32056"/>
        <c:crosses val="autoZero"/>
        <c:auto val="1"/>
        <c:lblAlgn val="ctr"/>
        <c:lblOffset val="100"/>
        <c:noMultiLvlLbl val="0"/>
      </c:catAx>
      <c:valAx>
        <c:axId val="593932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39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Φύλλο1!$B$24</c:f>
              <c:strCache>
                <c:ptCount val="1"/>
                <c:pt idx="0">
                  <c:v>1 φορά</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Φύλλο1!$C$22:$E$23</c:f>
              <c:strCache>
                <c:ptCount val="3"/>
                <c:pt idx="0">
                  <c:v>Α τάξη</c:v>
                </c:pt>
                <c:pt idx="1">
                  <c:v>Β τάξη </c:v>
                </c:pt>
                <c:pt idx="2">
                  <c:v>Γ τάξη</c:v>
                </c:pt>
              </c:strCache>
            </c:strRef>
          </c:cat>
          <c:val>
            <c:numRef>
              <c:f>Φύλλο1!$C$24:$E$24</c:f>
              <c:numCache>
                <c:formatCode>0%</c:formatCode>
                <c:ptCount val="3"/>
                <c:pt idx="0">
                  <c:v>0.85</c:v>
                </c:pt>
                <c:pt idx="1">
                  <c:v>0.83</c:v>
                </c:pt>
                <c:pt idx="2">
                  <c:v>0.7</c:v>
                </c:pt>
              </c:numCache>
            </c:numRef>
          </c:val>
          <c:extLst>
            <c:ext xmlns:c16="http://schemas.microsoft.com/office/drawing/2014/chart" uri="{C3380CC4-5D6E-409C-BE32-E72D297353CC}">
              <c16:uniqueId val="{00000000-4496-40A3-927F-EF8F3501137A}"/>
            </c:ext>
          </c:extLst>
        </c:ser>
        <c:ser>
          <c:idx val="1"/>
          <c:order val="1"/>
          <c:tx>
            <c:strRef>
              <c:f>Φύλλο1!$B$25</c:f>
              <c:strCache>
                <c:ptCount val="1"/>
                <c:pt idx="0">
                  <c:v>2-5 φορές</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Φύλλο1!$C$22:$E$23</c:f>
              <c:strCache>
                <c:ptCount val="3"/>
                <c:pt idx="0">
                  <c:v>Α τάξη</c:v>
                </c:pt>
                <c:pt idx="1">
                  <c:v>Β τάξη </c:v>
                </c:pt>
                <c:pt idx="2">
                  <c:v>Γ τάξη</c:v>
                </c:pt>
              </c:strCache>
            </c:strRef>
          </c:cat>
          <c:val>
            <c:numRef>
              <c:f>Φύλλο1!$C$25:$E$25</c:f>
              <c:numCache>
                <c:formatCode>0%</c:formatCode>
                <c:ptCount val="3"/>
                <c:pt idx="0">
                  <c:v>0.15</c:v>
                </c:pt>
                <c:pt idx="1">
                  <c:v>0.17</c:v>
                </c:pt>
                <c:pt idx="2">
                  <c:v>0.2</c:v>
                </c:pt>
              </c:numCache>
            </c:numRef>
          </c:val>
          <c:extLst>
            <c:ext xmlns:c16="http://schemas.microsoft.com/office/drawing/2014/chart" uri="{C3380CC4-5D6E-409C-BE32-E72D297353CC}">
              <c16:uniqueId val="{00000001-4496-40A3-927F-EF8F3501137A}"/>
            </c:ext>
          </c:extLst>
        </c:ser>
        <c:ser>
          <c:idx val="2"/>
          <c:order val="2"/>
          <c:tx>
            <c:strRef>
              <c:f>Φύλλο1!$B$26</c:f>
              <c:strCache>
                <c:ptCount val="1"/>
                <c:pt idx="0">
                  <c:v>πάνω από 5 φορές</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Φύλλο1!$C$22:$E$23</c:f>
              <c:strCache>
                <c:ptCount val="3"/>
                <c:pt idx="0">
                  <c:v>Α τάξη</c:v>
                </c:pt>
                <c:pt idx="1">
                  <c:v>Β τάξη </c:v>
                </c:pt>
                <c:pt idx="2">
                  <c:v>Γ τάξη</c:v>
                </c:pt>
              </c:strCache>
            </c:strRef>
          </c:cat>
          <c:val>
            <c:numRef>
              <c:f>Φύλλο1!$C$26:$E$26</c:f>
              <c:numCache>
                <c:formatCode>0%</c:formatCode>
                <c:ptCount val="3"/>
                <c:pt idx="0">
                  <c:v>0</c:v>
                </c:pt>
                <c:pt idx="1">
                  <c:v>0</c:v>
                </c:pt>
                <c:pt idx="2">
                  <c:v>0.1</c:v>
                </c:pt>
              </c:numCache>
            </c:numRef>
          </c:val>
          <c:extLst>
            <c:ext xmlns:c16="http://schemas.microsoft.com/office/drawing/2014/chart" uri="{C3380CC4-5D6E-409C-BE32-E72D297353CC}">
              <c16:uniqueId val="{00000002-4496-40A3-927F-EF8F3501137A}"/>
            </c:ext>
          </c:extLst>
        </c:ser>
        <c:dLbls>
          <c:showLegendKey val="0"/>
          <c:showVal val="1"/>
          <c:showCatName val="0"/>
          <c:showSerName val="0"/>
          <c:showPercent val="0"/>
          <c:showBubbleSize val="0"/>
        </c:dLbls>
        <c:gapWidth val="150"/>
        <c:shape val="box"/>
        <c:axId val="601363864"/>
        <c:axId val="601361344"/>
        <c:axId val="0"/>
      </c:bar3DChart>
      <c:catAx>
        <c:axId val="601363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crossAx val="601361344"/>
        <c:crosses val="autoZero"/>
        <c:auto val="1"/>
        <c:lblAlgn val="ctr"/>
        <c:lblOffset val="100"/>
        <c:noMultiLvlLbl val="0"/>
      </c:catAx>
      <c:valAx>
        <c:axId val="601361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crossAx val="60136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Φύλλο1!$C$29</c:f>
              <c:strCache>
                <c:ptCount val="1"/>
                <c:pt idx="0">
                  <c:v>Α τάξη</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Φύλλο1!$B$30</c:f>
              <c:strCache>
                <c:ptCount val="1"/>
                <c:pt idx="0">
                  <c:v>ΝΑΙ</c:v>
                </c:pt>
              </c:strCache>
            </c:strRef>
          </c:cat>
          <c:val>
            <c:numRef>
              <c:f>Φύλλο1!$C$30</c:f>
              <c:numCache>
                <c:formatCode>General</c:formatCode>
                <c:ptCount val="1"/>
                <c:pt idx="0">
                  <c:v>70</c:v>
                </c:pt>
              </c:numCache>
            </c:numRef>
          </c:val>
          <c:extLst>
            <c:ext xmlns:c16="http://schemas.microsoft.com/office/drawing/2014/chart" uri="{C3380CC4-5D6E-409C-BE32-E72D297353CC}">
              <c16:uniqueId val="{00000000-8D02-4370-9D0E-ABC6DC8BBF2B}"/>
            </c:ext>
          </c:extLst>
        </c:ser>
        <c:ser>
          <c:idx val="1"/>
          <c:order val="1"/>
          <c:tx>
            <c:strRef>
              <c:f>Φύλλο1!$D$29</c:f>
              <c:strCache>
                <c:ptCount val="1"/>
                <c:pt idx="0">
                  <c:v>Β τάξη </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Φύλλο1!$B$30</c:f>
              <c:strCache>
                <c:ptCount val="1"/>
                <c:pt idx="0">
                  <c:v>ΝΑΙ</c:v>
                </c:pt>
              </c:strCache>
            </c:strRef>
          </c:cat>
          <c:val>
            <c:numRef>
              <c:f>Φύλλο1!$D$30</c:f>
              <c:numCache>
                <c:formatCode>General</c:formatCode>
                <c:ptCount val="1"/>
                <c:pt idx="0">
                  <c:v>80</c:v>
                </c:pt>
              </c:numCache>
            </c:numRef>
          </c:val>
          <c:extLst>
            <c:ext xmlns:c16="http://schemas.microsoft.com/office/drawing/2014/chart" uri="{C3380CC4-5D6E-409C-BE32-E72D297353CC}">
              <c16:uniqueId val="{00000001-8D02-4370-9D0E-ABC6DC8BBF2B}"/>
            </c:ext>
          </c:extLst>
        </c:ser>
        <c:ser>
          <c:idx val="2"/>
          <c:order val="2"/>
          <c:tx>
            <c:strRef>
              <c:f>Φύλλο1!$E$29</c:f>
              <c:strCache>
                <c:ptCount val="1"/>
                <c:pt idx="0">
                  <c:v>Γ τάξη</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Φύλλο1!$B$30</c:f>
              <c:strCache>
                <c:ptCount val="1"/>
                <c:pt idx="0">
                  <c:v>ΝΑΙ</c:v>
                </c:pt>
              </c:strCache>
            </c:strRef>
          </c:cat>
          <c:val>
            <c:numRef>
              <c:f>Φύλλο1!$E$30</c:f>
              <c:numCache>
                <c:formatCode>General</c:formatCode>
                <c:ptCount val="1"/>
                <c:pt idx="0">
                  <c:v>82</c:v>
                </c:pt>
              </c:numCache>
            </c:numRef>
          </c:val>
          <c:extLst>
            <c:ext xmlns:c16="http://schemas.microsoft.com/office/drawing/2014/chart" uri="{C3380CC4-5D6E-409C-BE32-E72D297353CC}">
              <c16:uniqueId val="{00000002-8D02-4370-9D0E-ABC6DC8BBF2B}"/>
            </c:ext>
          </c:extLst>
        </c:ser>
        <c:dLbls>
          <c:showLegendKey val="0"/>
          <c:showVal val="1"/>
          <c:showCatName val="0"/>
          <c:showSerName val="0"/>
          <c:showPercent val="0"/>
          <c:showBubbleSize val="0"/>
        </c:dLbls>
        <c:gapWidth val="150"/>
        <c:shape val="box"/>
        <c:axId val="593936736"/>
        <c:axId val="593938536"/>
        <c:axId val="0"/>
      </c:bar3DChart>
      <c:catAx>
        <c:axId val="593936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l-GR"/>
          </a:p>
        </c:txPr>
        <c:crossAx val="593938536"/>
        <c:crosses val="autoZero"/>
        <c:auto val="1"/>
        <c:lblAlgn val="ctr"/>
        <c:lblOffset val="100"/>
        <c:noMultiLvlLbl val="0"/>
      </c:catAx>
      <c:valAx>
        <c:axId val="593938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l-GR"/>
          </a:p>
        </c:txPr>
        <c:crossAx val="59393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Φύλλο1!$C$34</c:f>
              <c:strCache>
                <c:ptCount val="1"/>
                <c:pt idx="0">
                  <c:v>Α τάξη</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Φύλλο1!$B$35:$B$36</c:f>
              <c:strCache>
                <c:ptCount val="2"/>
                <c:pt idx="0">
                  <c:v>Απλά παρακολούθησα      </c:v>
                </c:pt>
                <c:pt idx="1">
                  <c:v> Πήρα μέρος</c:v>
                </c:pt>
              </c:strCache>
            </c:strRef>
          </c:cat>
          <c:val>
            <c:numRef>
              <c:f>Φύλλο1!$C$35:$C$36</c:f>
              <c:numCache>
                <c:formatCode>General</c:formatCode>
                <c:ptCount val="2"/>
                <c:pt idx="0">
                  <c:v>95</c:v>
                </c:pt>
                <c:pt idx="1">
                  <c:v>5</c:v>
                </c:pt>
              </c:numCache>
            </c:numRef>
          </c:val>
          <c:extLst>
            <c:ext xmlns:c16="http://schemas.microsoft.com/office/drawing/2014/chart" uri="{C3380CC4-5D6E-409C-BE32-E72D297353CC}">
              <c16:uniqueId val="{00000000-1516-487A-90CD-00958074179B}"/>
            </c:ext>
          </c:extLst>
        </c:ser>
        <c:ser>
          <c:idx val="1"/>
          <c:order val="1"/>
          <c:tx>
            <c:strRef>
              <c:f>Φύλλο1!$D$34</c:f>
              <c:strCache>
                <c:ptCount val="1"/>
                <c:pt idx="0">
                  <c:v>Β τάξη </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Φύλλο1!$B$35:$B$36</c:f>
              <c:strCache>
                <c:ptCount val="2"/>
                <c:pt idx="0">
                  <c:v>Απλά παρακολούθησα      </c:v>
                </c:pt>
                <c:pt idx="1">
                  <c:v> Πήρα μέρος</c:v>
                </c:pt>
              </c:strCache>
            </c:strRef>
          </c:cat>
          <c:val>
            <c:numRef>
              <c:f>Φύλλο1!$D$35:$D$36</c:f>
              <c:numCache>
                <c:formatCode>General</c:formatCode>
                <c:ptCount val="2"/>
                <c:pt idx="0">
                  <c:v>82</c:v>
                </c:pt>
                <c:pt idx="1">
                  <c:v>18</c:v>
                </c:pt>
              </c:numCache>
            </c:numRef>
          </c:val>
          <c:extLst>
            <c:ext xmlns:c16="http://schemas.microsoft.com/office/drawing/2014/chart" uri="{C3380CC4-5D6E-409C-BE32-E72D297353CC}">
              <c16:uniqueId val="{00000001-1516-487A-90CD-00958074179B}"/>
            </c:ext>
          </c:extLst>
        </c:ser>
        <c:ser>
          <c:idx val="2"/>
          <c:order val="2"/>
          <c:tx>
            <c:strRef>
              <c:f>Φύλλο1!$E$34</c:f>
              <c:strCache>
                <c:ptCount val="1"/>
                <c:pt idx="0">
                  <c:v>Γ τάξη</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Φύλλο1!$B$35:$B$36</c:f>
              <c:strCache>
                <c:ptCount val="2"/>
                <c:pt idx="0">
                  <c:v>Απλά παρακολούθησα      </c:v>
                </c:pt>
                <c:pt idx="1">
                  <c:v> Πήρα μέρος</c:v>
                </c:pt>
              </c:strCache>
            </c:strRef>
          </c:cat>
          <c:val>
            <c:numRef>
              <c:f>Φύλλο1!$E$35:$E$36</c:f>
              <c:numCache>
                <c:formatCode>General</c:formatCode>
                <c:ptCount val="2"/>
                <c:pt idx="0">
                  <c:v>65</c:v>
                </c:pt>
                <c:pt idx="1">
                  <c:v>35</c:v>
                </c:pt>
              </c:numCache>
            </c:numRef>
          </c:val>
          <c:extLst>
            <c:ext xmlns:c16="http://schemas.microsoft.com/office/drawing/2014/chart" uri="{C3380CC4-5D6E-409C-BE32-E72D297353CC}">
              <c16:uniqueId val="{00000002-1516-487A-90CD-00958074179B}"/>
            </c:ext>
          </c:extLst>
        </c:ser>
        <c:dLbls>
          <c:showLegendKey val="0"/>
          <c:showVal val="1"/>
          <c:showCatName val="0"/>
          <c:showSerName val="0"/>
          <c:showPercent val="0"/>
          <c:showBubbleSize val="0"/>
        </c:dLbls>
        <c:gapWidth val="150"/>
        <c:shape val="box"/>
        <c:axId val="601362064"/>
        <c:axId val="601363504"/>
        <c:axId val="0"/>
      </c:bar3DChart>
      <c:catAx>
        <c:axId val="601362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601363504"/>
        <c:crosses val="autoZero"/>
        <c:auto val="1"/>
        <c:lblAlgn val="ctr"/>
        <c:lblOffset val="100"/>
        <c:noMultiLvlLbl val="0"/>
      </c:catAx>
      <c:valAx>
        <c:axId val="60136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601362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Φύλλο2!$C$1</c:f>
              <c:strCache>
                <c:ptCount val="1"/>
                <c:pt idx="0">
                  <c:v>Α τάξη</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Φύλλο2!$B$2:$B$4</c:f>
              <c:strCache>
                <c:ptCount val="3"/>
                <c:pt idx="0">
                  <c:v>ΝΑΙ</c:v>
                </c:pt>
                <c:pt idx="1">
                  <c:v>ΌΧΙ</c:v>
                </c:pt>
                <c:pt idx="2">
                  <c:v>Δεν είμαι σίγουρος/η</c:v>
                </c:pt>
              </c:strCache>
            </c:strRef>
          </c:cat>
          <c:val>
            <c:numRef>
              <c:f>Φύλλο2!$C$2:$C$4</c:f>
              <c:numCache>
                <c:formatCode>General</c:formatCode>
                <c:ptCount val="3"/>
                <c:pt idx="0">
                  <c:v>5</c:v>
                </c:pt>
                <c:pt idx="1">
                  <c:v>70</c:v>
                </c:pt>
                <c:pt idx="2">
                  <c:v>25</c:v>
                </c:pt>
              </c:numCache>
            </c:numRef>
          </c:val>
          <c:extLst>
            <c:ext xmlns:c16="http://schemas.microsoft.com/office/drawing/2014/chart" uri="{C3380CC4-5D6E-409C-BE32-E72D297353CC}">
              <c16:uniqueId val="{00000000-4513-425A-95D8-5A2870F4F238}"/>
            </c:ext>
          </c:extLst>
        </c:ser>
        <c:ser>
          <c:idx val="1"/>
          <c:order val="1"/>
          <c:tx>
            <c:strRef>
              <c:f>Φύλλο2!$D$1</c:f>
              <c:strCache>
                <c:ptCount val="1"/>
                <c:pt idx="0">
                  <c:v>Β τάξη </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Φύλλο2!$B$2:$B$4</c:f>
              <c:strCache>
                <c:ptCount val="3"/>
                <c:pt idx="0">
                  <c:v>ΝΑΙ</c:v>
                </c:pt>
                <c:pt idx="1">
                  <c:v>ΌΧΙ</c:v>
                </c:pt>
                <c:pt idx="2">
                  <c:v>Δεν είμαι σίγουρος/η</c:v>
                </c:pt>
              </c:strCache>
            </c:strRef>
          </c:cat>
          <c:val>
            <c:numRef>
              <c:f>Φύλλο2!$D$2:$D$4</c:f>
              <c:numCache>
                <c:formatCode>General</c:formatCode>
                <c:ptCount val="3"/>
                <c:pt idx="0">
                  <c:v>10</c:v>
                </c:pt>
                <c:pt idx="1">
                  <c:v>62</c:v>
                </c:pt>
                <c:pt idx="2">
                  <c:v>28</c:v>
                </c:pt>
              </c:numCache>
            </c:numRef>
          </c:val>
          <c:extLst>
            <c:ext xmlns:c16="http://schemas.microsoft.com/office/drawing/2014/chart" uri="{C3380CC4-5D6E-409C-BE32-E72D297353CC}">
              <c16:uniqueId val="{00000001-4513-425A-95D8-5A2870F4F238}"/>
            </c:ext>
          </c:extLst>
        </c:ser>
        <c:ser>
          <c:idx val="2"/>
          <c:order val="2"/>
          <c:tx>
            <c:strRef>
              <c:f>Φύλλο2!$E$1</c:f>
              <c:strCache>
                <c:ptCount val="1"/>
                <c:pt idx="0">
                  <c:v>Γ τάξη</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Φύλλο2!$B$2:$B$4</c:f>
              <c:strCache>
                <c:ptCount val="3"/>
                <c:pt idx="0">
                  <c:v>ΝΑΙ</c:v>
                </c:pt>
                <c:pt idx="1">
                  <c:v>ΌΧΙ</c:v>
                </c:pt>
                <c:pt idx="2">
                  <c:v>Δεν είμαι σίγουρος/η</c:v>
                </c:pt>
              </c:strCache>
            </c:strRef>
          </c:cat>
          <c:val>
            <c:numRef>
              <c:f>Φύλλο2!$E$2:$E$4</c:f>
              <c:numCache>
                <c:formatCode>General</c:formatCode>
                <c:ptCount val="3"/>
                <c:pt idx="0">
                  <c:v>13</c:v>
                </c:pt>
                <c:pt idx="1">
                  <c:v>57</c:v>
                </c:pt>
                <c:pt idx="2">
                  <c:v>30</c:v>
                </c:pt>
              </c:numCache>
            </c:numRef>
          </c:val>
          <c:extLst>
            <c:ext xmlns:c16="http://schemas.microsoft.com/office/drawing/2014/chart" uri="{C3380CC4-5D6E-409C-BE32-E72D297353CC}">
              <c16:uniqueId val="{00000002-4513-425A-95D8-5A2870F4F238}"/>
            </c:ext>
          </c:extLst>
        </c:ser>
        <c:dLbls>
          <c:showLegendKey val="0"/>
          <c:showVal val="1"/>
          <c:showCatName val="0"/>
          <c:showSerName val="0"/>
          <c:showPercent val="0"/>
          <c:showBubbleSize val="0"/>
        </c:dLbls>
        <c:gapWidth val="150"/>
        <c:shape val="box"/>
        <c:axId val="593950416"/>
        <c:axId val="593959416"/>
        <c:axId val="0"/>
      </c:bar3DChart>
      <c:catAx>
        <c:axId val="593950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59416"/>
        <c:crosses val="autoZero"/>
        <c:auto val="1"/>
        <c:lblAlgn val="ctr"/>
        <c:lblOffset val="100"/>
        <c:noMultiLvlLbl val="0"/>
      </c:catAx>
      <c:valAx>
        <c:axId val="593959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59395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Φύλλο2!$H$2</c:f>
              <c:strCache>
                <c:ptCount val="1"/>
                <c:pt idx="0">
                  <c:v>ΝΑΙ</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Φύλλο2!$I$1:$J$1</c:f>
              <c:strCache>
                <c:ptCount val="2"/>
                <c:pt idx="0">
                  <c:v>ΠΡΙΝ</c:v>
                </c:pt>
                <c:pt idx="1">
                  <c:v>ΜΕΤΑ</c:v>
                </c:pt>
              </c:strCache>
            </c:strRef>
          </c:cat>
          <c:val>
            <c:numRef>
              <c:f>Φύλλο2!$I$2:$J$2</c:f>
              <c:numCache>
                <c:formatCode>General</c:formatCode>
                <c:ptCount val="2"/>
                <c:pt idx="0">
                  <c:v>9</c:v>
                </c:pt>
                <c:pt idx="1">
                  <c:v>88</c:v>
                </c:pt>
              </c:numCache>
            </c:numRef>
          </c:val>
          <c:extLst>
            <c:ext xmlns:c16="http://schemas.microsoft.com/office/drawing/2014/chart" uri="{C3380CC4-5D6E-409C-BE32-E72D297353CC}">
              <c16:uniqueId val="{00000000-F140-4073-B6D0-FA20C5A95082}"/>
            </c:ext>
          </c:extLst>
        </c:ser>
        <c:ser>
          <c:idx val="1"/>
          <c:order val="1"/>
          <c:tx>
            <c:strRef>
              <c:f>Φύλλο2!$H$3</c:f>
              <c:strCache>
                <c:ptCount val="1"/>
                <c:pt idx="0">
                  <c:v>ΌΧΙ</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38100" dist="25400" dir="5400000" rotWithShape="0">
                <a:srgbClr val="000000">
                  <a:alpha val="45000"/>
                </a:srgbClr>
              </a:outerShdw>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Φύλλο2!$I$1:$J$1</c:f>
              <c:strCache>
                <c:ptCount val="2"/>
                <c:pt idx="0">
                  <c:v>ΠΡΙΝ</c:v>
                </c:pt>
                <c:pt idx="1">
                  <c:v>ΜΕΤΑ</c:v>
                </c:pt>
              </c:strCache>
            </c:strRef>
          </c:cat>
          <c:val>
            <c:numRef>
              <c:f>Φύλλο2!$I$3:$J$3</c:f>
              <c:numCache>
                <c:formatCode>General</c:formatCode>
                <c:ptCount val="2"/>
                <c:pt idx="0">
                  <c:v>63</c:v>
                </c:pt>
                <c:pt idx="1">
                  <c:v>5</c:v>
                </c:pt>
              </c:numCache>
            </c:numRef>
          </c:val>
          <c:extLst>
            <c:ext xmlns:c16="http://schemas.microsoft.com/office/drawing/2014/chart" uri="{C3380CC4-5D6E-409C-BE32-E72D297353CC}">
              <c16:uniqueId val="{00000001-F140-4073-B6D0-FA20C5A95082}"/>
            </c:ext>
          </c:extLst>
        </c:ser>
        <c:ser>
          <c:idx val="2"/>
          <c:order val="2"/>
          <c:tx>
            <c:strRef>
              <c:f>Φύλλο2!$H$4</c:f>
              <c:strCache>
                <c:ptCount val="1"/>
                <c:pt idx="0">
                  <c:v>Δεν είμαι σίγουρος/η</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38100" dist="25400" dir="5400000" rotWithShape="0">
                <a:srgbClr val="000000">
                  <a:alpha val="45000"/>
                </a:srgbClr>
              </a:outerShdw>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Φύλλο2!$I$1:$J$1</c:f>
              <c:strCache>
                <c:ptCount val="2"/>
                <c:pt idx="0">
                  <c:v>ΠΡΙΝ</c:v>
                </c:pt>
                <c:pt idx="1">
                  <c:v>ΜΕΤΑ</c:v>
                </c:pt>
              </c:strCache>
            </c:strRef>
          </c:cat>
          <c:val>
            <c:numRef>
              <c:f>Φύλλο2!$I$4:$J$4</c:f>
              <c:numCache>
                <c:formatCode>General</c:formatCode>
                <c:ptCount val="2"/>
                <c:pt idx="0">
                  <c:v>28</c:v>
                </c:pt>
                <c:pt idx="1">
                  <c:v>7</c:v>
                </c:pt>
              </c:numCache>
            </c:numRef>
          </c:val>
          <c:extLst>
            <c:ext xmlns:c16="http://schemas.microsoft.com/office/drawing/2014/chart" uri="{C3380CC4-5D6E-409C-BE32-E72D297353CC}">
              <c16:uniqueId val="{00000002-F140-4073-B6D0-FA20C5A95082}"/>
            </c:ext>
          </c:extLst>
        </c:ser>
        <c:dLbls>
          <c:showLegendKey val="0"/>
          <c:showVal val="1"/>
          <c:showCatName val="0"/>
          <c:showSerName val="0"/>
          <c:showPercent val="0"/>
          <c:showBubbleSize val="0"/>
        </c:dLbls>
        <c:gapWidth val="150"/>
        <c:shape val="box"/>
        <c:axId val="645967120"/>
        <c:axId val="645971440"/>
        <c:axId val="0"/>
      </c:bar3DChart>
      <c:catAx>
        <c:axId val="645967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crossAx val="645971440"/>
        <c:crosses val="autoZero"/>
        <c:auto val="1"/>
        <c:lblAlgn val="ctr"/>
        <c:lblOffset val="100"/>
        <c:noMultiLvlLbl val="0"/>
      </c:catAx>
      <c:valAx>
        <c:axId val="6459714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crossAx val="64596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Φύλλο2!$C$8</c:f>
              <c:strCache>
                <c:ptCount val="1"/>
                <c:pt idx="0">
                  <c:v>Α τάξη</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Φύλλο2!$B$9:$B$11</c:f>
              <c:strCache>
                <c:ptCount val="3"/>
                <c:pt idx="0">
                  <c:v>ΝΑΙ</c:v>
                </c:pt>
                <c:pt idx="1">
                  <c:v>ΌΧΙ</c:v>
                </c:pt>
                <c:pt idx="2">
                  <c:v>Δεν είμαι σίγουρος/η</c:v>
                </c:pt>
              </c:strCache>
            </c:strRef>
          </c:cat>
          <c:val>
            <c:numRef>
              <c:f>Φύλλο2!$C$9:$C$11</c:f>
              <c:numCache>
                <c:formatCode>General</c:formatCode>
                <c:ptCount val="3"/>
                <c:pt idx="0">
                  <c:v>7</c:v>
                </c:pt>
                <c:pt idx="1">
                  <c:v>70</c:v>
                </c:pt>
                <c:pt idx="2">
                  <c:v>23</c:v>
                </c:pt>
              </c:numCache>
            </c:numRef>
          </c:val>
          <c:extLst>
            <c:ext xmlns:c16="http://schemas.microsoft.com/office/drawing/2014/chart" uri="{C3380CC4-5D6E-409C-BE32-E72D297353CC}">
              <c16:uniqueId val="{00000000-40B9-4090-8661-DFA320D07824}"/>
            </c:ext>
          </c:extLst>
        </c:ser>
        <c:ser>
          <c:idx val="1"/>
          <c:order val="1"/>
          <c:tx>
            <c:strRef>
              <c:f>Φύλλο2!$D$8</c:f>
              <c:strCache>
                <c:ptCount val="1"/>
                <c:pt idx="0">
                  <c:v>Β τάξη </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Φύλλο2!$B$9:$B$11</c:f>
              <c:strCache>
                <c:ptCount val="3"/>
                <c:pt idx="0">
                  <c:v>ΝΑΙ</c:v>
                </c:pt>
                <c:pt idx="1">
                  <c:v>ΌΧΙ</c:v>
                </c:pt>
                <c:pt idx="2">
                  <c:v>Δεν είμαι σίγουρος/η</c:v>
                </c:pt>
              </c:strCache>
            </c:strRef>
          </c:cat>
          <c:val>
            <c:numRef>
              <c:f>Φύλλο2!$D$9:$D$11</c:f>
              <c:numCache>
                <c:formatCode>General</c:formatCode>
                <c:ptCount val="3"/>
                <c:pt idx="0">
                  <c:v>12</c:v>
                </c:pt>
                <c:pt idx="1">
                  <c:v>60</c:v>
                </c:pt>
                <c:pt idx="2">
                  <c:v>28</c:v>
                </c:pt>
              </c:numCache>
            </c:numRef>
          </c:val>
          <c:extLst>
            <c:ext xmlns:c16="http://schemas.microsoft.com/office/drawing/2014/chart" uri="{C3380CC4-5D6E-409C-BE32-E72D297353CC}">
              <c16:uniqueId val="{00000001-40B9-4090-8661-DFA320D07824}"/>
            </c:ext>
          </c:extLst>
        </c:ser>
        <c:ser>
          <c:idx val="2"/>
          <c:order val="2"/>
          <c:tx>
            <c:strRef>
              <c:f>Φύλλο2!$E$8</c:f>
              <c:strCache>
                <c:ptCount val="1"/>
                <c:pt idx="0">
                  <c:v>Γ τάξη</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Φύλλο2!$B$9:$B$11</c:f>
              <c:strCache>
                <c:ptCount val="3"/>
                <c:pt idx="0">
                  <c:v>ΝΑΙ</c:v>
                </c:pt>
                <c:pt idx="1">
                  <c:v>ΌΧΙ</c:v>
                </c:pt>
                <c:pt idx="2">
                  <c:v>Δεν είμαι σίγουρος/η</c:v>
                </c:pt>
              </c:strCache>
            </c:strRef>
          </c:cat>
          <c:val>
            <c:numRef>
              <c:f>Φύλλο2!$E$9:$E$11</c:f>
              <c:numCache>
                <c:formatCode>General</c:formatCode>
                <c:ptCount val="3"/>
                <c:pt idx="0">
                  <c:v>15</c:v>
                </c:pt>
                <c:pt idx="1">
                  <c:v>60</c:v>
                </c:pt>
                <c:pt idx="2">
                  <c:v>25</c:v>
                </c:pt>
              </c:numCache>
            </c:numRef>
          </c:val>
          <c:extLst>
            <c:ext xmlns:c16="http://schemas.microsoft.com/office/drawing/2014/chart" uri="{C3380CC4-5D6E-409C-BE32-E72D297353CC}">
              <c16:uniqueId val="{00000002-40B9-4090-8661-DFA320D07824}"/>
            </c:ext>
          </c:extLst>
        </c:ser>
        <c:dLbls>
          <c:showLegendKey val="0"/>
          <c:showVal val="1"/>
          <c:showCatName val="0"/>
          <c:showSerName val="0"/>
          <c:showPercent val="0"/>
          <c:showBubbleSize val="0"/>
        </c:dLbls>
        <c:gapWidth val="150"/>
        <c:shape val="box"/>
        <c:axId val="645980800"/>
        <c:axId val="645976480"/>
        <c:axId val="0"/>
      </c:bar3DChart>
      <c:catAx>
        <c:axId val="645980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76480"/>
        <c:crosses val="autoZero"/>
        <c:auto val="1"/>
        <c:lblAlgn val="ctr"/>
        <c:lblOffset val="100"/>
        <c:noMultiLvlLbl val="0"/>
      </c:catAx>
      <c:valAx>
        <c:axId val="6459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64598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600" b="1"/>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00C4-F17B-4CF6-A69A-002E83F909DE}" type="datetimeFigureOut">
              <a:rPr lang="el-GR" smtClean="0"/>
              <a:t>1/3/2025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CB48-CB8C-42C0-862F-5F0B879835B6}" type="slidenum">
              <a:rPr lang="el-GR" smtClean="0"/>
              <a:t>‹#›</a:t>
            </a:fld>
            <a:endParaRPr lang="el-GR"/>
          </a:p>
        </p:txBody>
      </p:sp>
    </p:spTree>
    <p:extLst>
      <p:ext uri="{BB962C8B-B14F-4D97-AF65-F5344CB8AC3E}">
        <p14:creationId xmlns:p14="http://schemas.microsoft.com/office/powerpoint/2010/main" val="184485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9DCB48-CB8C-42C0-862F-5F0B879835B6}" type="slidenum">
              <a:rPr lang="el-GR" smtClean="0"/>
              <a:t>16</a:t>
            </a:fld>
            <a:endParaRPr lang="el-GR"/>
          </a:p>
        </p:txBody>
      </p:sp>
    </p:spTree>
    <p:extLst>
      <p:ext uri="{BB962C8B-B14F-4D97-AF65-F5344CB8AC3E}">
        <p14:creationId xmlns:p14="http://schemas.microsoft.com/office/powerpoint/2010/main" val="153926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509A250-FF31-4206-8172-F9D3106AACB1}"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4" name="Εικόνα 3">
            <a:extLst>
              <a:ext uri="{FF2B5EF4-FFF2-40B4-BE49-F238E27FC236}">
                <a16:creationId xmlns:a16="http://schemas.microsoft.com/office/drawing/2014/main" id="{FD82A148-1C60-2652-3343-075F0A952A8C}"/>
              </a:ext>
            </a:extLst>
          </p:cNvPr>
          <p:cNvPicPr>
            <a:picLocks noChangeAspect="1"/>
          </p:cNvPicPr>
          <p:nvPr userDrawn="1"/>
        </p:nvPicPr>
        <p:blipFill>
          <a:blip r:embed="rId2"/>
          <a:stretch>
            <a:fillRect/>
          </a:stretch>
        </p:blipFill>
        <p:spPr>
          <a:xfrm>
            <a:off x="319285" y="6010219"/>
            <a:ext cx="1444860" cy="7224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796027F-7875-4030-9381-8BD8C4F21935}"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4509A250-FF31-4206-8172-F9D3106AACB1}" type="datetimeFigureOut">
              <a:rPr lang="en-US" dirty="0"/>
              <a:t>3/1/2025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509A250-FF31-4206-8172-F9D3106AACB1}"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067297-D152-13B0-43E7-7F2447724194}"/>
              </a:ext>
            </a:extLst>
          </p:cNvPr>
          <p:cNvSpPr>
            <a:spLocks noGrp="1"/>
          </p:cNvSpPr>
          <p:nvPr>
            <p:ph type="ctrTitle"/>
          </p:nvPr>
        </p:nvSpPr>
        <p:spPr>
          <a:xfrm>
            <a:off x="580104" y="983226"/>
            <a:ext cx="10314038" cy="3720375"/>
          </a:xfrm>
        </p:spPr>
        <p:txBody>
          <a:bodyPr/>
          <a:lstStyle/>
          <a:p>
            <a:br>
              <a:rPr lang="el-GR" sz="3200" dirty="0"/>
            </a:br>
            <a:br>
              <a:rPr lang="el-GR" sz="3200" dirty="0"/>
            </a:br>
            <a:br>
              <a:rPr lang="el-GR" sz="3200" dirty="0"/>
            </a:br>
            <a:br>
              <a:rPr lang="el-GR" sz="3200" dirty="0"/>
            </a:br>
            <a:r>
              <a:rPr lang="el-GR" sz="3200" b="1" dirty="0"/>
              <a:t>Η προστιθέμενη αξία της ενημέρωσης και εμπλοκής των μαθητών/τριών σε σχολικές δράσεις για τη σχολική επιθετικότητα και τον εκφοβισμό</a:t>
            </a:r>
            <a:br>
              <a:rPr lang="el-GR" sz="3200" dirty="0"/>
            </a:br>
            <a:br>
              <a:rPr lang="el-GR" sz="2800" dirty="0"/>
            </a:br>
            <a:br>
              <a:rPr lang="el-GR" sz="2800" dirty="0"/>
            </a:br>
            <a:r>
              <a:rPr lang="el-GR" sz="1800" dirty="0"/>
              <a:t>Κοτσόβολης Νίκων</a:t>
            </a:r>
            <a:br>
              <a:rPr lang="el-GR" sz="1800" dirty="0"/>
            </a:br>
            <a:r>
              <a:rPr lang="el-GR" sz="1800" dirty="0"/>
              <a:t>Αλεξανδρής Γεώργιος</a:t>
            </a:r>
            <a:br>
              <a:rPr lang="el-GR" sz="1800" dirty="0"/>
            </a:br>
            <a:r>
              <a:rPr lang="el-GR" sz="1800" dirty="0"/>
              <a:t>Δήμος Αθανάσιος</a:t>
            </a:r>
            <a:br>
              <a:rPr lang="el-GR" sz="1800" dirty="0"/>
            </a:br>
            <a:r>
              <a:rPr lang="el-GR" sz="1800" dirty="0"/>
              <a:t>Χρήστου Γεώργιος</a:t>
            </a:r>
          </a:p>
        </p:txBody>
      </p:sp>
      <p:pic>
        <p:nvPicPr>
          <p:cNvPr id="4" name="Εικόνα 3">
            <a:extLst>
              <a:ext uri="{FF2B5EF4-FFF2-40B4-BE49-F238E27FC236}">
                <a16:creationId xmlns:a16="http://schemas.microsoft.com/office/drawing/2014/main" id="{A178C8FF-5588-8C31-9E48-D984C7FF059A}"/>
              </a:ext>
            </a:extLst>
          </p:cNvPr>
          <p:cNvPicPr>
            <a:picLocks noChangeAspect="1"/>
          </p:cNvPicPr>
          <p:nvPr/>
        </p:nvPicPr>
        <p:blipFill>
          <a:blip r:embed="rId2"/>
          <a:stretch>
            <a:fillRect/>
          </a:stretch>
        </p:blipFill>
        <p:spPr>
          <a:xfrm>
            <a:off x="8108964" y="4821588"/>
            <a:ext cx="3645500" cy="1822749"/>
          </a:xfrm>
          <a:prstGeom prst="rect">
            <a:avLst/>
          </a:prstGeom>
        </p:spPr>
      </p:pic>
      <p:sp>
        <p:nvSpPr>
          <p:cNvPr id="7" name="TextBox 6">
            <a:extLst>
              <a:ext uri="{FF2B5EF4-FFF2-40B4-BE49-F238E27FC236}">
                <a16:creationId xmlns:a16="http://schemas.microsoft.com/office/drawing/2014/main" id="{6AF01C3D-85E3-A085-EC09-7C71D14C1D1F}"/>
              </a:ext>
            </a:extLst>
          </p:cNvPr>
          <p:cNvSpPr txBox="1"/>
          <p:nvPr/>
        </p:nvSpPr>
        <p:spPr>
          <a:xfrm>
            <a:off x="1566079" y="5874774"/>
            <a:ext cx="5034116" cy="369332"/>
          </a:xfrm>
          <a:prstGeom prst="rect">
            <a:avLst/>
          </a:prstGeom>
          <a:noFill/>
        </p:spPr>
        <p:txBody>
          <a:bodyPr wrap="square" rtlCol="0">
            <a:spAutoFit/>
          </a:bodyPr>
          <a:lstStyle/>
          <a:p>
            <a:r>
              <a:rPr lang="el-GR" sz="1800" dirty="0"/>
              <a:t>Πρότυπο Γυμνάσιο Αγίων Αναργύρων </a:t>
            </a:r>
            <a:r>
              <a:rPr lang="el-GR" dirty="0"/>
              <a:t>2025</a:t>
            </a:r>
          </a:p>
        </p:txBody>
      </p:sp>
      <p:pic>
        <p:nvPicPr>
          <p:cNvPr id="5" name="Εικόνα 4">
            <a:extLst>
              <a:ext uri="{FF2B5EF4-FFF2-40B4-BE49-F238E27FC236}">
                <a16:creationId xmlns:a16="http://schemas.microsoft.com/office/drawing/2014/main" id="{79B7C053-C799-B4E5-60A9-218C3AE36976}"/>
              </a:ext>
            </a:extLst>
          </p:cNvPr>
          <p:cNvPicPr>
            <a:picLocks noChangeAspect="1"/>
          </p:cNvPicPr>
          <p:nvPr/>
        </p:nvPicPr>
        <p:blipFill>
          <a:blip r:embed="rId3"/>
          <a:stretch>
            <a:fillRect/>
          </a:stretch>
        </p:blipFill>
        <p:spPr>
          <a:xfrm>
            <a:off x="580104" y="5473690"/>
            <a:ext cx="985975" cy="1052660"/>
          </a:xfrm>
          <a:prstGeom prst="rect">
            <a:avLst/>
          </a:prstGeom>
        </p:spPr>
      </p:pic>
    </p:spTree>
    <p:extLst>
      <p:ext uri="{BB962C8B-B14F-4D97-AF65-F5344CB8AC3E}">
        <p14:creationId xmlns:p14="http://schemas.microsoft.com/office/powerpoint/2010/main" val="162514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33E7A2-8662-1744-ADB0-1D993BE0E1BB}"/>
              </a:ext>
            </a:extLst>
          </p:cNvPr>
          <p:cNvSpPr>
            <a:spLocks noGrp="1"/>
          </p:cNvSpPr>
          <p:nvPr>
            <p:ph type="title"/>
          </p:nvPr>
        </p:nvSpPr>
        <p:spPr>
          <a:xfrm>
            <a:off x="422787" y="298146"/>
            <a:ext cx="10038736" cy="1400530"/>
          </a:xfrm>
        </p:spPr>
        <p:txBody>
          <a:bodyPr/>
          <a:lstStyle/>
          <a:p>
            <a:r>
              <a:rPr lang="el-GR" sz="2800" b="1" dirty="0"/>
              <a:t>Έχετε γίνει μάρτυρες σε περιστατικό σχολικού εκφοβισμού στο σχολείο μας; </a:t>
            </a:r>
          </a:p>
        </p:txBody>
      </p:sp>
      <p:graphicFrame>
        <p:nvGraphicFramePr>
          <p:cNvPr id="10" name="Θέση περιεχομένου 9">
            <a:extLst>
              <a:ext uri="{FF2B5EF4-FFF2-40B4-BE49-F238E27FC236}">
                <a16:creationId xmlns:a16="http://schemas.microsoft.com/office/drawing/2014/main" id="{41633CB0-2913-28BE-AB56-4310A6827249}"/>
              </a:ext>
            </a:extLst>
          </p:cNvPr>
          <p:cNvGraphicFramePr>
            <a:graphicFrameLocks noGrp="1"/>
          </p:cNvGraphicFramePr>
          <p:nvPr>
            <p:ph idx="1"/>
            <p:extLst>
              <p:ext uri="{D42A27DB-BD31-4B8C-83A1-F6EECF244321}">
                <p14:modId xmlns:p14="http://schemas.microsoft.com/office/powerpoint/2010/main" val="3997903167"/>
              </p:ext>
            </p:extLst>
          </p:nvPr>
        </p:nvGraphicFramePr>
        <p:xfrm>
          <a:off x="2342176" y="1698676"/>
          <a:ext cx="7942365" cy="4938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012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6426D5-8806-0619-0AEE-1CCD0C5988B8}"/>
              </a:ext>
            </a:extLst>
          </p:cNvPr>
          <p:cNvSpPr>
            <a:spLocks noGrp="1"/>
          </p:cNvSpPr>
          <p:nvPr>
            <p:ph type="title"/>
          </p:nvPr>
        </p:nvSpPr>
        <p:spPr/>
        <p:txBody>
          <a:bodyPr/>
          <a:lstStyle/>
          <a:p>
            <a:r>
              <a:rPr lang="el-GR" b="1" dirty="0"/>
              <a:t>Αν ναι, πώς αντιδράσατε;       </a:t>
            </a:r>
            <a:br>
              <a:rPr lang="el-GR" dirty="0"/>
            </a:br>
            <a:endParaRPr lang="el-GR" dirty="0"/>
          </a:p>
        </p:txBody>
      </p:sp>
      <p:graphicFrame>
        <p:nvGraphicFramePr>
          <p:cNvPr id="4" name="Θέση περιεχομένου 3">
            <a:extLst>
              <a:ext uri="{FF2B5EF4-FFF2-40B4-BE49-F238E27FC236}">
                <a16:creationId xmlns:a16="http://schemas.microsoft.com/office/drawing/2014/main" id="{6D7B5AA2-26D7-5109-DACF-3488A2078E8E}"/>
              </a:ext>
            </a:extLst>
          </p:cNvPr>
          <p:cNvGraphicFramePr>
            <a:graphicFrameLocks noGrp="1"/>
          </p:cNvGraphicFramePr>
          <p:nvPr>
            <p:ph idx="1"/>
            <p:extLst>
              <p:ext uri="{D42A27DB-BD31-4B8C-83A1-F6EECF244321}">
                <p14:modId xmlns:p14="http://schemas.microsoft.com/office/powerpoint/2010/main" val="1996661193"/>
              </p:ext>
            </p:extLst>
          </p:nvPr>
        </p:nvGraphicFramePr>
        <p:xfrm>
          <a:off x="1909557" y="1386349"/>
          <a:ext cx="8947521" cy="5211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64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4D4406-5375-B8E8-C5E8-1CA3AFB98BC3}"/>
              </a:ext>
            </a:extLst>
          </p:cNvPr>
          <p:cNvSpPr>
            <a:spLocks noGrp="1"/>
          </p:cNvSpPr>
          <p:nvPr>
            <p:ph type="title"/>
          </p:nvPr>
        </p:nvSpPr>
        <p:spPr>
          <a:xfrm>
            <a:off x="157316" y="157750"/>
            <a:ext cx="10795820" cy="1400530"/>
          </a:xfrm>
        </p:spPr>
        <p:txBody>
          <a:bodyPr/>
          <a:lstStyle/>
          <a:p>
            <a:r>
              <a:rPr lang="el-GR" sz="2800" b="1" dirty="0"/>
              <a:t>Αν πέσω θύμα σχολικού εκφοβισμού αισθάνομαι ικανός/-ή να το αντιμετωπίσω και να το διαχειριστώ αποτελεσματικά</a:t>
            </a:r>
            <a:endParaRPr lang="el-GR" sz="2800" dirty="0"/>
          </a:p>
        </p:txBody>
      </p:sp>
      <p:graphicFrame>
        <p:nvGraphicFramePr>
          <p:cNvPr id="4" name="Θέση περιεχομένου 3">
            <a:extLst>
              <a:ext uri="{FF2B5EF4-FFF2-40B4-BE49-F238E27FC236}">
                <a16:creationId xmlns:a16="http://schemas.microsoft.com/office/drawing/2014/main" id="{E5DA93EF-9397-DF8B-4843-3892CA9AE048}"/>
              </a:ext>
            </a:extLst>
          </p:cNvPr>
          <p:cNvGraphicFramePr>
            <a:graphicFrameLocks noGrp="1"/>
          </p:cNvGraphicFramePr>
          <p:nvPr>
            <p:ph idx="1"/>
            <p:extLst>
              <p:ext uri="{D42A27DB-BD31-4B8C-83A1-F6EECF244321}">
                <p14:modId xmlns:p14="http://schemas.microsoft.com/office/powerpoint/2010/main" val="977436692"/>
              </p:ext>
            </p:extLst>
          </p:nvPr>
        </p:nvGraphicFramePr>
        <p:xfrm>
          <a:off x="1461140" y="1853248"/>
          <a:ext cx="9269719" cy="439515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470C053E-7978-030E-5D44-DD2D27DBBDCB}"/>
              </a:ext>
            </a:extLst>
          </p:cNvPr>
          <p:cNvSpPr/>
          <p:nvPr/>
        </p:nvSpPr>
        <p:spPr>
          <a:xfrm>
            <a:off x="9972945" y="1263312"/>
            <a:ext cx="2140396" cy="1032468"/>
          </a:xfrm>
          <a:prstGeom prst="accentCallout1">
            <a:avLst>
              <a:gd name="adj1" fmla="val 18750"/>
              <a:gd name="adj2" fmla="val -8333"/>
              <a:gd name="adj3" fmla="val 78573"/>
              <a:gd name="adj4" fmla="val -498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 πριν τις δράσεις</a:t>
            </a:r>
          </a:p>
        </p:txBody>
      </p:sp>
    </p:spTree>
    <p:extLst>
      <p:ext uri="{BB962C8B-B14F-4D97-AF65-F5344CB8AC3E}">
        <p14:creationId xmlns:p14="http://schemas.microsoft.com/office/powerpoint/2010/main" val="424290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BE324-4403-FB1B-16CC-1FEB9FE6371B}"/>
              </a:ext>
            </a:extLst>
          </p:cNvPr>
          <p:cNvSpPr>
            <a:spLocks noGrp="1"/>
          </p:cNvSpPr>
          <p:nvPr>
            <p:ph type="title"/>
          </p:nvPr>
        </p:nvSpPr>
        <p:spPr/>
        <p:txBody>
          <a:bodyPr/>
          <a:lstStyle/>
          <a:p>
            <a:r>
              <a:rPr lang="el-GR" sz="2400" b="1" dirty="0"/>
              <a:t>Αν πέσω θύμα σχολικού εκφοβισμού αισθάνομαι ικανός/-ή να το αντιμετωπίσω και να το διαχειριστώ αποτελεσματικά </a:t>
            </a:r>
            <a:br>
              <a:rPr lang="el-GR" sz="2400" dirty="0"/>
            </a:br>
            <a:endParaRPr lang="el-GR" sz="2400" dirty="0"/>
          </a:p>
        </p:txBody>
      </p:sp>
      <p:graphicFrame>
        <p:nvGraphicFramePr>
          <p:cNvPr id="4" name="Θέση περιεχομένου 3">
            <a:extLst>
              <a:ext uri="{FF2B5EF4-FFF2-40B4-BE49-F238E27FC236}">
                <a16:creationId xmlns:a16="http://schemas.microsoft.com/office/drawing/2014/main" id="{AD48D50A-CE04-ED6F-7EAC-7134608BDBD7}"/>
              </a:ext>
            </a:extLst>
          </p:cNvPr>
          <p:cNvGraphicFramePr>
            <a:graphicFrameLocks noGrp="1"/>
          </p:cNvGraphicFramePr>
          <p:nvPr>
            <p:ph idx="1"/>
            <p:extLst>
              <p:ext uri="{D42A27DB-BD31-4B8C-83A1-F6EECF244321}">
                <p14:modId xmlns:p14="http://schemas.microsoft.com/office/powerpoint/2010/main" val="534739896"/>
              </p:ext>
            </p:extLst>
          </p:nvPr>
        </p:nvGraphicFramePr>
        <p:xfrm>
          <a:off x="1103312" y="1740310"/>
          <a:ext cx="9191061" cy="4508090"/>
        </p:xfrm>
        <a:graphic>
          <a:graphicData uri="http://schemas.openxmlformats.org/drawingml/2006/chart">
            <c:chart xmlns:c="http://schemas.openxmlformats.org/drawingml/2006/chart" xmlns:r="http://schemas.openxmlformats.org/officeDocument/2006/relationships" r:id="rId2"/>
          </a:graphicData>
        </a:graphic>
      </p:graphicFrame>
      <p:sp>
        <p:nvSpPr>
          <p:cNvPr id="6" name="Επεξήγηση: Γραμμή με γραμμή έμφασης 5">
            <a:extLst>
              <a:ext uri="{FF2B5EF4-FFF2-40B4-BE49-F238E27FC236}">
                <a16:creationId xmlns:a16="http://schemas.microsoft.com/office/drawing/2014/main" id="{79E81E21-263F-1439-94E6-7D52A5DE0C52}"/>
              </a:ext>
            </a:extLst>
          </p:cNvPr>
          <p:cNvSpPr/>
          <p:nvPr/>
        </p:nvSpPr>
        <p:spPr>
          <a:xfrm>
            <a:off x="10018490" y="5363115"/>
            <a:ext cx="2140396" cy="1032468"/>
          </a:xfrm>
          <a:prstGeom prst="accentCallout1">
            <a:avLst>
              <a:gd name="adj1" fmla="val 18750"/>
              <a:gd name="adj2" fmla="val -8333"/>
              <a:gd name="adj3" fmla="val 26196"/>
              <a:gd name="adj4" fmla="val -1076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396813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5218D-8FC5-916C-A3C2-164DF5D71CB8}"/>
              </a:ext>
            </a:extLst>
          </p:cNvPr>
          <p:cNvSpPr>
            <a:spLocks noGrp="1"/>
          </p:cNvSpPr>
          <p:nvPr>
            <p:ph type="title"/>
          </p:nvPr>
        </p:nvSpPr>
        <p:spPr>
          <a:xfrm>
            <a:off x="646111" y="452718"/>
            <a:ext cx="9776083" cy="1400530"/>
          </a:xfrm>
        </p:spPr>
        <p:txBody>
          <a:bodyPr/>
          <a:lstStyle/>
          <a:p>
            <a:r>
              <a:rPr lang="el-GR" sz="2400" b="1" dirty="0"/>
              <a:t>Αν βρεθώ μπροστά σε περιστατικό σχολικού εκφοβισμού ξέρω τι να κάνω</a:t>
            </a:r>
            <a:endParaRPr lang="el-GR" sz="2400" dirty="0"/>
          </a:p>
        </p:txBody>
      </p:sp>
      <p:graphicFrame>
        <p:nvGraphicFramePr>
          <p:cNvPr id="4" name="Θέση περιεχομένου 3">
            <a:extLst>
              <a:ext uri="{FF2B5EF4-FFF2-40B4-BE49-F238E27FC236}">
                <a16:creationId xmlns:a16="http://schemas.microsoft.com/office/drawing/2014/main" id="{6D532C03-8445-98BE-3BA2-22F1041D25F2}"/>
              </a:ext>
            </a:extLst>
          </p:cNvPr>
          <p:cNvGraphicFramePr>
            <a:graphicFrameLocks noGrp="1"/>
          </p:cNvGraphicFramePr>
          <p:nvPr>
            <p:ph idx="1"/>
            <p:extLst>
              <p:ext uri="{D42A27DB-BD31-4B8C-83A1-F6EECF244321}">
                <p14:modId xmlns:p14="http://schemas.microsoft.com/office/powerpoint/2010/main" val="1484872024"/>
              </p:ext>
            </p:extLst>
          </p:nvPr>
        </p:nvGraphicFramePr>
        <p:xfrm>
          <a:off x="1103313" y="1853248"/>
          <a:ext cx="9132068" cy="439515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72534201-7DE5-6B18-A615-11645D915BF8}"/>
              </a:ext>
            </a:extLst>
          </p:cNvPr>
          <p:cNvSpPr/>
          <p:nvPr/>
        </p:nvSpPr>
        <p:spPr>
          <a:xfrm>
            <a:off x="9972945" y="1263312"/>
            <a:ext cx="2140396" cy="1032468"/>
          </a:xfrm>
          <a:prstGeom prst="accentCallout1">
            <a:avLst>
              <a:gd name="adj1" fmla="val 18750"/>
              <a:gd name="adj2" fmla="val -8333"/>
              <a:gd name="adj3" fmla="val 78573"/>
              <a:gd name="adj4" fmla="val -498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 πριν τις δράσεις</a:t>
            </a:r>
          </a:p>
        </p:txBody>
      </p:sp>
    </p:spTree>
    <p:extLst>
      <p:ext uri="{BB962C8B-B14F-4D97-AF65-F5344CB8AC3E}">
        <p14:creationId xmlns:p14="http://schemas.microsoft.com/office/powerpoint/2010/main" val="334698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73E823-91CD-9CFF-3C34-D2CF1C8A94EA}"/>
              </a:ext>
            </a:extLst>
          </p:cNvPr>
          <p:cNvSpPr>
            <a:spLocks noGrp="1"/>
          </p:cNvSpPr>
          <p:nvPr>
            <p:ph type="title"/>
          </p:nvPr>
        </p:nvSpPr>
        <p:spPr>
          <a:xfrm>
            <a:off x="193827" y="167501"/>
            <a:ext cx="9404723" cy="1400530"/>
          </a:xfrm>
        </p:spPr>
        <p:txBody>
          <a:bodyPr/>
          <a:lstStyle/>
          <a:p>
            <a:r>
              <a:rPr lang="el-GR" sz="2400" b="1" dirty="0"/>
              <a:t>Αν βρεθώ μπροστά σε περιστατικό σχολικού εκφοβισμού ξέρω τι να κάνω  </a:t>
            </a:r>
            <a:br>
              <a:rPr lang="el-GR" sz="2400" b="0" i="0" u="none" strike="noStrike" kern="1200" spc="0" baseline="0" dirty="0">
                <a:solidFill>
                  <a:prstClr val="white">
                    <a:lumMod val="65000"/>
                    <a:lumOff val="35000"/>
                  </a:prstClr>
                </a:solidFill>
              </a:rPr>
            </a:br>
            <a:endParaRPr lang="el-GR" sz="2400" dirty="0"/>
          </a:p>
        </p:txBody>
      </p:sp>
      <p:graphicFrame>
        <p:nvGraphicFramePr>
          <p:cNvPr id="4" name="Θέση περιεχομένου 3">
            <a:extLst>
              <a:ext uri="{FF2B5EF4-FFF2-40B4-BE49-F238E27FC236}">
                <a16:creationId xmlns:a16="http://schemas.microsoft.com/office/drawing/2014/main" id="{FAA3FDB5-9B64-C162-8636-B8193705037D}"/>
              </a:ext>
            </a:extLst>
          </p:cNvPr>
          <p:cNvGraphicFramePr>
            <a:graphicFrameLocks noGrp="1"/>
          </p:cNvGraphicFramePr>
          <p:nvPr>
            <p:ph idx="1"/>
            <p:extLst>
              <p:ext uri="{D42A27DB-BD31-4B8C-83A1-F6EECF244321}">
                <p14:modId xmlns:p14="http://schemas.microsoft.com/office/powerpoint/2010/main" val="4248276531"/>
              </p:ext>
            </p:extLst>
          </p:nvPr>
        </p:nvGraphicFramePr>
        <p:xfrm>
          <a:off x="1103313" y="1986116"/>
          <a:ext cx="9299216" cy="4281948"/>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FF56FAD7-00B9-CCD5-7724-5DB8445F0949}"/>
              </a:ext>
            </a:extLst>
          </p:cNvPr>
          <p:cNvSpPr/>
          <p:nvPr/>
        </p:nvSpPr>
        <p:spPr>
          <a:xfrm>
            <a:off x="9822427" y="5614353"/>
            <a:ext cx="2140396" cy="1032468"/>
          </a:xfrm>
          <a:prstGeom prst="accentCallout1">
            <a:avLst>
              <a:gd name="adj1" fmla="val 18750"/>
              <a:gd name="adj2" fmla="val -8333"/>
              <a:gd name="adj3" fmla="val 17625"/>
              <a:gd name="adj4" fmla="val -1095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249870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0BC4-0DE1-317B-FA1F-3BE23694B28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213808F-EE79-D45A-BBEB-48D3CEDD0111}"/>
              </a:ext>
            </a:extLst>
          </p:cNvPr>
          <p:cNvSpPr>
            <a:spLocks noGrp="1"/>
          </p:cNvSpPr>
          <p:nvPr>
            <p:ph type="title"/>
          </p:nvPr>
        </p:nvSpPr>
        <p:spPr>
          <a:xfrm>
            <a:off x="347551" y="167583"/>
            <a:ext cx="9404723" cy="1400530"/>
          </a:xfrm>
        </p:spPr>
        <p:txBody>
          <a:bodyPr/>
          <a:lstStyle/>
          <a:p>
            <a:r>
              <a:rPr lang="el-GR" sz="2800" b="1" dirty="0"/>
              <a:t>Μπορείτε να ξεχωρίσετε τα στοιχεία μιας συμπεριφοράς που μας επιτρέπουν να μιλάμε για σχολικό εκφοβισμό; </a:t>
            </a:r>
          </a:p>
        </p:txBody>
      </p:sp>
      <p:sp>
        <p:nvSpPr>
          <p:cNvPr id="6" name="Επεξήγηση: Γραμμή με γραμμή έμφασης 5">
            <a:extLst>
              <a:ext uri="{FF2B5EF4-FFF2-40B4-BE49-F238E27FC236}">
                <a16:creationId xmlns:a16="http://schemas.microsoft.com/office/drawing/2014/main" id="{74D7D033-61B3-05A5-9E88-D3FAF53DF564}"/>
              </a:ext>
            </a:extLst>
          </p:cNvPr>
          <p:cNvSpPr/>
          <p:nvPr/>
        </p:nvSpPr>
        <p:spPr>
          <a:xfrm>
            <a:off x="9851924" y="5112907"/>
            <a:ext cx="2140396" cy="1032468"/>
          </a:xfrm>
          <a:prstGeom prst="accentCallout1">
            <a:avLst>
              <a:gd name="adj1" fmla="val 18750"/>
              <a:gd name="adj2" fmla="val -8333"/>
              <a:gd name="adj3" fmla="val -19515"/>
              <a:gd name="adj4" fmla="val -805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graphicFrame>
        <p:nvGraphicFramePr>
          <p:cNvPr id="14" name="Θέση περιεχομένου 13">
            <a:extLst>
              <a:ext uri="{FF2B5EF4-FFF2-40B4-BE49-F238E27FC236}">
                <a16:creationId xmlns:a16="http://schemas.microsoft.com/office/drawing/2014/main" id="{8FBE1096-7958-DDC1-458D-52BC001576F5}"/>
              </a:ext>
            </a:extLst>
          </p:cNvPr>
          <p:cNvGraphicFramePr>
            <a:graphicFrameLocks noGrp="1"/>
          </p:cNvGraphicFramePr>
          <p:nvPr>
            <p:ph idx="1"/>
            <p:extLst>
              <p:ext uri="{D42A27DB-BD31-4B8C-83A1-F6EECF244321}">
                <p14:modId xmlns:p14="http://schemas.microsoft.com/office/powerpoint/2010/main" val="1477565083"/>
              </p:ext>
            </p:extLst>
          </p:nvPr>
        </p:nvGraphicFramePr>
        <p:xfrm>
          <a:off x="523209" y="1853248"/>
          <a:ext cx="9053409"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30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EE5AF-E43A-A023-B1A1-10AC9DD73A60}"/>
              </a:ext>
            </a:extLst>
          </p:cNvPr>
          <p:cNvSpPr>
            <a:spLocks noGrp="1"/>
          </p:cNvSpPr>
          <p:nvPr>
            <p:ph type="title"/>
          </p:nvPr>
        </p:nvSpPr>
        <p:spPr/>
        <p:txBody>
          <a:bodyPr/>
          <a:lstStyle/>
          <a:p>
            <a:r>
              <a:rPr lang="el-GR" sz="2800" b="1" dirty="0"/>
              <a:t>Μπορείτε να αναφέρετε δύο (2) στοιχεία μιας συμπεριφοράς που μας επιτρέπουν να μιλάμε για σχολικό εκφοβισμό ; </a:t>
            </a:r>
          </a:p>
        </p:txBody>
      </p:sp>
      <p:sp>
        <p:nvSpPr>
          <p:cNvPr id="3" name="Επεξήγηση: Γραμμή με γραμμή έμφασης 2">
            <a:extLst>
              <a:ext uri="{FF2B5EF4-FFF2-40B4-BE49-F238E27FC236}">
                <a16:creationId xmlns:a16="http://schemas.microsoft.com/office/drawing/2014/main" id="{8C83351B-5FEB-1D13-BC6E-7F748FCB73DA}"/>
              </a:ext>
            </a:extLst>
          </p:cNvPr>
          <p:cNvSpPr/>
          <p:nvPr/>
        </p:nvSpPr>
        <p:spPr>
          <a:xfrm>
            <a:off x="9929999" y="5506024"/>
            <a:ext cx="2140396" cy="1032468"/>
          </a:xfrm>
          <a:prstGeom prst="accentCallout1">
            <a:avLst>
              <a:gd name="adj1" fmla="val 18750"/>
              <a:gd name="adj2" fmla="val -8333"/>
              <a:gd name="adj3" fmla="val 3341"/>
              <a:gd name="adj4" fmla="val -677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graphicFrame>
        <p:nvGraphicFramePr>
          <p:cNvPr id="7" name="Θέση περιεχομένου 6">
            <a:extLst>
              <a:ext uri="{FF2B5EF4-FFF2-40B4-BE49-F238E27FC236}">
                <a16:creationId xmlns:a16="http://schemas.microsoft.com/office/drawing/2014/main" id="{0679BCF1-9D3A-1ABB-7DA5-349263013A45}"/>
              </a:ext>
            </a:extLst>
          </p:cNvPr>
          <p:cNvGraphicFramePr>
            <a:graphicFrameLocks noGrp="1"/>
          </p:cNvGraphicFramePr>
          <p:nvPr>
            <p:ph idx="1"/>
            <p:extLst>
              <p:ext uri="{D42A27DB-BD31-4B8C-83A1-F6EECF244321}">
                <p14:modId xmlns:p14="http://schemas.microsoft.com/office/powerpoint/2010/main" val="1427923597"/>
              </p:ext>
            </p:extLst>
          </p:nvPr>
        </p:nvGraphicFramePr>
        <p:xfrm>
          <a:off x="1191803" y="1987490"/>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317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AC3D4-2023-C70D-77AC-CE2B35B0A692}"/>
              </a:ext>
            </a:extLst>
          </p:cNvPr>
          <p:cNvSpPr>
            <a:spLocks noGrp="1"/>
          </p:cNvSpPr>
          <p:nvPr>
            <p:ph type="title"/>
          </p:nvPr>
        </p:nvSpPr>
        <p:spPr/>
        <p:txBody>
          <a:bodyPr/>
          <a:lstStyle/>
          <a:p>
            <a:r>
              <a:rPr lang="el-GR" sz="2800" b="1" dirty="0"/>
              <a:t>Μπορείτε να αναφέρετε δύο (2) μορφές σχολικού εκφοβισμού;</a:t>
            </a:r>
          </a:p>
        </p:txBody>
      </p:sp>
      <p:graphicFrame>
        <p:nvGraphicFramePr>
          <p:cNvPr id="4" name="Θέση περιεχομένου 3">
            <a:extLst>
              <a:ext uri="{FF2B5EF4-FFF2-40B4-BE49-F238E27FC236}">
                <a16:creationId xmlns:a16="http://schemas.microsoft.com/office/drawing/2014/main" id="{13B5EDBC-FD14-7AC8-1729-C0CB1BA0597A}"/>
              </a:ext>
            </a:extLst>
          </p:cNvPr>
          <p:cNvGraphicFramePr>
            <a:graphicFrameLocks noGrp="1"/>
          </p:cNvGraphicFramePr>
          <p:nvPr>
            <p:ph idx="1"/>
            <p:extLst>
              <p:ext uri="{D42A27DB-BD31-4B8C-83A1-F6EECF244321}">
                <p14:modId xmlns:p14="http://schemas.microsoft.com/office/powerpoint/2010/main" val="567899469"/>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2B6E03DB-9E7E-79DA-08BC-55DDF71B1AF0}"/>
              </a:ext>
            </a:extLst>
          </p:cNvPr>
          <p:cNvSpPr/>
          <p:nvPr/>
        </p:nvSpPr>
        <p:spPr>
          <a:xfrm>
            <a:off x="9812594" y="5004753"/>
            <a:ext cx="2140396" cy="1032468"/>
          </a:xfrm>
          <a:prstGeom prst="accentCallout1">
            <a:avLst>
              <a:gd name="adj1" fmla="val 18750"/>
              <a:gd name="adj2" fmla="val -8333"/>
              <a:gd name="adj3" fmla="val 52861"/>
              <a:gd name="adj4" fmla="val -695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24219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8B22AD-6F84-34AD-4C4B-B807D7392595}"/>
              </a:ext>
            </a:extLst>
          </p:cNvPr>
          <p:cNvSpPr>
            <a:spLocks noGrp="1"/>
          </p:cNvSpPr>
          <p:nvPr>
            <p:ph type="title"/>
          </p:nvPr>
        </p:nvSpPr>
        <p:spPr/>
        <p:txBody>
          <a:bodyPr/>
          <a:lstStyle/>
          <a:p>
            <a:r>
              <a:rPr lang="el-GR" sz="2800" b="1" dirty="0"/>
              <a:t>Μπορείτε να αναφέρετε τρία (3) χαρακτηριστικά που έχουν τα θύματα του σχολικού εκφοβισμού;</a:t>
            </a:r>
            <a:br>
              <a:rPr lang="el-GR" sz="2800" b="1" dirty="0"/>
            </a:br>
            <a:endParaRPr lang="el-GR" sz="2800" b="1" dirty="0"/>
          </a:p>
        </p:txBody>
      </p:sp>
      <p:graphicFrame>
        <p:nvGraphicFramePr>
          <p:cNvPr id="4" name="Θέση περιεχομένου 3">
            <a:extLst>
              <a:ext uri="{FF2B5EF4-FFF2-40B4-BE49-F238E27FC236}">
                <a16:creationId xmlns:a16="http://schemas.microsoft.com/office/drawing/2014/main" id="{FE7B216D-711C-F2B3-29CD-8276684B4B05}"/>
              </a:ext>
            </a:extLst>
          </p:cNvPr>
          <p:cNvGraphicFramePr>
            <a:graphicFrameLocks noGrp="1"/>
          </p:cNvGraphicFramePr>
          <p:nvPr>
            <p:ph idx="1"/>
            <p:extLst>
              <p:ext uri="{D42A27DB-BD31-4B8C-83A1-F6EECF244321}">
                <p14:modId xmlns:p14="http://schemas.microsoft.com/office/powerpoint/2010/main" val="2186859389"/>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8441A2E4-CAFD-AF2E-57B5-08545105F74F}"/>
              </a:ext>
            </a:extLst>
          </p:cNvPr>
          <p:cNvSpPr/>
          <p:nvPr/>
        </p:nvSpPr>
        <p:spPr>
          <a:xfrm>
            <a:off x="9812594" y="5004753"/>
            <a:ext cx="2140396" cy="1032468"/>
          </a:xfrm>
          <a:prstGeom prst="accentCallout1">
            <a:avLst>
              <a:gd name="adj1" fmla="val 18750"/>
              <a:gd name="adj2" fmla="val -8333"/>
              <a:gd name="adj3" fmla="val 51909"/>
              <a:gd name="adj4" fmla="val -874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128028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D774-B667-1A1D-82EC-05A3F1698FD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9BE1663-4FA5-D14B-AA49-3952CE6E7136}"/>
              </a:ext>
            </a:extLst>
          </p:cNvPr>
          <p:cNvSpPr>
            <a:spLocks noGrp="1"/>
          </p:cNvSpPr>
          <p:nvPr>
            <p:ph type="title"/>
          </p:nvPr>
        </p:nvSpPr>
        <p:spPr>
          <a:xfrm>
            <a:off x="646111" y="452718"/>
            <a:ext cx="9404723" cy="1100780"/>
          </a:xfrm>
        </p:spPr>
        <p:txBody>
          <a:bodyPr/>
          <a:lstStyle/>
          <a:p>
            <a:r>
              <a:rPr lang="el-GR" sz="3600" b="1" dirty="0"/>
              <a:t>Συνοπτική παρουσίαση της Δράσης</a:t>
            </a:r>
          </a:p>
        </p:txBody>
      </p:sp>
      <p:sp>
        <p:nvSpPr>
          <p:cNvPr id="3" name="Θέση περιεχομένου 2">
            <a:extLst>
              <a:ext uri="{FF2B5EF4-FFF2-40B4-BE49-F238E27FC236}">
                <a16:creationId xmlns:a16="http://schemas.microsoft.com/office/drawing/2014/main" id="{F881A57A-8A41-9B13-0BD1-A15B676C3503}"/>
              </a:ext>
            </a:extLst>
          </p:cNvPr>
          <p:cNvSpPr>
            <a:spLocks noGrp="1"/>
          </p:cNvSpPr>
          <p:nvPr>
            <p:ph idx="1"/>
          </p:nvPr>
        </p:nvSpPr>
        <p:spPr>
          <a:xfrm>
            <a:off x="417929" y="1553498"/>
            <a:ext cx="11590133" cy="4287876"/>
          </a:xfrm>
        </p:spPr>
        <p:txBody>
          <a:bodyPr>
            <a:normAutofit/>
          </a:bodyPr>
          <a:lstStyle/>
          <a:p>
            <a:r>
              <a:rPr lang="el-GR" sz="2400" b="1" dirty="0"/>
              <a:t>Αναγκαιότητα</a:t>
            </a:r>
            <a:r>
              <a:rPr lang="el-GR" b="1" dirty="0"/>
              <a:t>:</a:t>
            </a:r>
          </a:p>
          <a:p>
            <a:pPr lvl="1"/>
            <a:r>
              <a:rPr lang="el-GR" sz="2000" b="1" dirty="0"/>
              <a:t>Η σχολική επιθετικότητα και ο εκφοβισμός αποτελούν σύνηθες και εξόχως απειλητικό φαινόμενο με επιπτώσεις μακροπρόθεσμα στην ψυχική υγεία των παιδιών και στη μελλοντική τους εξέλιξη.</a:t>
            </a:r>
          </a:p>
          <a:p>
            <a:pPr lvl="1"/>
            <a:r>
              <a:rPr lang="el-GR" sz="2000" b="1" dirty="0"/>
              <a:t>Ιδιαίτερες συνθήκες στο σχολικό χώρο λόγω της συστέγασης του Π.Γ.Γ.Α. με το 1</a:t>
            </a:r>
            <a:r>
              <a:rPr lang="el-GR" sz="2000" b="1" baseline="30000" dirty="0"/>
              <a:t>ο</a:t>
            </a:r>
            <a:r>
              <a:rPr lang="el-GR" sz="2000" b="1" dirty="0"/>
              <a:t> Γυμνάσιο Αγ. Αναργύρων.</a:t>
            </a:r>
          </a:p>
          <a:p>
            <a:pPr lvl="1"/>
            <a:endParaRPr lang="el-GR" sz="2000" b="1" dirty="0"/>
          </a:p>
          <a:p>
            <a:pPr marL="354013" lvl="1" indent="-265113"/>
            <a:r>
              <a:rPr lang="el-GR" sz="2400" b="1" dirty="0"/>
              <a:t>Επιχειρήθηκε</a:t>
            </a:r>
            <a:r>
              <a:rPr lang="el-GR" sz="2000" b="1" dirty="0"/>
              <a:t>:</a:t>
            </a:r>
          </a:p>
          <a:p>
            <a:pPr marL="754063" lvl="2" indent="-265113"/>
            <a:r>
              <a:rPr lang="el-GR" sz="2000" b="1" dirty="0"/>
              <a:t>ολιστική προσέγγιση για την πρόληψη και αντιμετώπιση της σχολικής επιθετικότητας και του εκφοβισμού με την εμπλοκή του συνόλου της σχολικής κοινότητας (εκπαιδευτικοί, μαθητές, γονείς, Συμβούλους Εκπαίδευσης)  </a:t>
            </a:r>
          </a:p>
          <a:p>
            <a:pPr marL="457200" lvl="1" indent="0">
              <a:buNone/>
            </a:pPr>
            <a:endParaRPr lang="el-GR" b="1" dirty="0"/>
          </a:p>
        </p:txBody>
      </p:sp>
    </p:spTree>
    <p:extLst>
      <p:ext uri="{BB962C8B-B14F-4D97-AF65-F5344CB8AC3E}">
        <p14:creationId xmlns:p14="http://schemas.microsoft.com/office/powerpoint/2010/main" val="65993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44976-3A19-CE3A-E77C-31B73EA8B572}"/>
              </a:ext>
            </a:extLst>
          </p:cNvPr>
          <p:cNvSpPr>
            <a:spLocks noGrp="1"/>
          </p:cNvSpPr>
          <p:nvPr>
            <p:ph type="title"/>
          </p:nvPr>
        </p:nvSpPr>
        <p:spPr/>
        <p:txBody>
          <a:bodyPr/>
          <a:lstStyle/>
          <a:p>
            <a:r>
              <a:rPr lang="el-GR" sz="2800" b="1" dirty="0"/>
              <a:t>Μπορείτε να αναφέρετε τρία (3) χαρακτηριστικά των θυτών</a:t>
            </a:r>
          </a:p>
        </p:txBody>
      </p:sp>
      <p:graphicFrame>
        <p:nvGraphicFramePr>
          <p:cNvPr id="5" name="Θέση περιεχομένου 4">
            <a:extLst>
              <a:ext uri="{FF2B5EF4-FFF2-40B4-BE49-F238E27FC236}">
                <a16:creationId xmlns:a16="http://schemas.microsoft.com/office/drawing/2014/main" id="{6CA4B7F6-6329-71E4-112B-758B82702101}"/>
              </a:ext>
            </a:extLst>
          </p:cNvPr>
          <p:cNvGraphicFramePr>
            <a:graphicFrameLocks noGrp="1"/>
          </p:cNvGraphicFramePr>
          <p:nvPr>
            <p:ph idx="1"/>
            <p:extLst>
              <p:ext uri="{D42A27DB-BD31-4B8C-83A1-F6EECF244321}">
                <p14:modId xmlns:p14="http://schemas.microsoft.com/office/powerpoint/2010/main" val="2661258113"/>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A94D7E93-9CC4-46B5-3592-DD0F91B3FED8}"/>
              </a:ext>
            </a:extLst>
          </p:cNvPr>
          <p:cNvSpPr/>
          <p:nvPr/>
        </p:nvSpPr>
        <p:spPr>
          <a:xfrm>
            <a:off x="10018489" y="5103076"/>
            <a:ext cx="2140396" cy="1032468"/>
          </a:xfrm>
          <a:prstGeom prst="accentCallout1">
            <a:avLst>
              <a:gd name="adj1" fmla="val 18750"/>
              <a:gd name="adj2" fmla="val -8333"/>
              <a:gd name="adj3" fmla="val 47147"/>
              <a:gd name="adj4" fmla="val -1026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156506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300A44-CC05-705D-9C90-DFB50B9A4DCF}"/>
              </a:ext>
            </a:extLst>
          </p:cNvPr>
          <p:cNvSpPr>
            <a:spLocks noGrp="1"/>
          </p:cNvSpPr>
          <p:nvPr>
            <p:ph type="title"/>
          </p:nvPr>
        </p:nvSpPr>
        <p:spPr>
          <a:xfrm>
            <a:off x="646111" y="452718"/>
            <a:ext cx="9697424" cy="1400530"/>
          </a:xfrm>
        </p:spPr>
        <p:txBody>
          <a:bodyPr/>
          <a:lstStyle/>
          <a:p>
            <a:r>
              <a:rPr lang="el-GR" sz="2800" b="1" i="0" u="none" strike="noStrike" baseline="0" dirty="0">
                <a:effectLst/>
              </a:rPr>
              <a:t>Μπορείτε να αναφέρετε τρεις (3) συνέπειες του εκφοβισμού</a:t>
            </a:r>
            <a:r>
              <a:rPr lang="nl-NL" sz="2800" b="1" i="0" u="none" strike="noStrike" baseline="0" dirty="0">
                <a:effectLst/>
              </a:rPr>
              <a:t> </a:t>
            </a:r>
            <a:r>
              <a:rPr lang="el-GR" sz="2800" b="1" i="0" u="none" strike="noStrike" baseline="0" dirty="0">
                <a:effectLst/>
              </a:rPr>
              <a:t>για τα θύματα;</a:t>
            </a:r>
            <a:endParaRPr lang="el-GR" sz="2800" dirty="0"/>
          </a:p>
        </p:txBody>
      </p:sp>
      <p:graphicFrame>
        <p:nvGraphicFramePr>
          <p:cNvPr id="4" name="Θέση περιεχομένου 3">
            <a:extLst>
              <a:ext uri="{FF2B5EF4-FFF2-40B4-BE49-F238E27FC236}">
                <a16:creationId xmlns:a16="http://schemas.microsoft.com/office/drawing/2014/main" id="{97E4F612-D51C-0883-A17B-FF7B4204209F}"/>
              </a:ext>
            </a:extLst>
          </p:cNvPr>
          <p:cNvGraphicFramePr>
            <a:graphicFrameLocks noGrp="1"/>
          </p:cNvGraphicFramePr>
          <p:nvPr>
            <p:ph idx="1"/>
            <p:extLst>
              <p:ext uri="{D42A27DB-BD31-4B8C-83A1-F6EECF244321}">
                <p14:modId xmlns:p14="http://schemas.microsoft.com/office/powerpoint/2010/main" val="2405926003"/>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5FAF5FC2-B1F9-F6F8-B38C-2C1F06EA9A78}"/>
              </a:ext>
            </a:extLst>
          </p:cNvPr>
          <p:cNvSpPr/>
          <p:nvPr/>
        </p:nvSpPr>
        <p:spPr>
          <a:xfrm>
            <a:off x="9851923" y="5215932"/>
            <a:ext cx="2140396" cy="1032468"/>
          </a:xfrm>
          <a:prstGeom prst="accentCallout1">
            <a:avLst>
              <a:gd name="adj1" fmla="val 18750"/>
              <a:gd name="adj2" fmla="val -8333"/>
              <a:gd name="adj3" fmla="val 35719"/>
              <a:gd name="adj4" fmla="val -8289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38183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80EEB9-40ED-A3F7-6D13-C57B21BB714F}"/>
              </a:ext>
            </a:extLst>
          </p:cNvPr>
          <p:cNvSpPr>
            <a:spLocks noGrp="1"/>
          </p:cNvSpPr>
          <p:nvPr>
            <p:ph type="title"/>
          </p:nvPr>
        </p:nvSpPr>
        <p:spPr/>
        <p:txBody>
          <a:bodyPr/>
          <a:lstStyle/>
          <a:p>
            <a:r>
              <a:rPr lang="el-GR" sz="2800" b="1" dirty="0"/>
              <a:t>Μπορείτε να αναφέρετε τρεις (3) σχολικούς παράγοντες που ευνοούν την εμφάνιση του φαινομένου; </a:t>
            </a:r>
            <a:br>
              <a:rPr lang="el-GR" sz="2800" dirty="0"/>
            </a:br>
            <a:endParaRPr lang="el-GR" sz="2800" dirty="0"/>
          </a:p>
        </p:txBody>
      </p:sp>
      <p:graphicFrame>
        <p:nvGraphicFramePr>
          <p:cNvPr id="4" name="Θέση περιεχομένου 3">
            <a:extLst>
              <a:ext uri="{FF2B5EF4-FFF2-40B4-BE49-F238E27FC236}">
                <a16:creationId xmlns:a16="http://schemas.microsoft.com/office/drawing/2014/main" id="{8476DDC2-8678-159E-C9FA-50CB31285C0E}"/>
              </a:ext>
            </a:extLst>
          </p:cNvPr>
          <p:cNvGraphicFramePr>
            <a:graphicFrameLocks noGrp="1"/>
          </p:cNvGraphicFramePr>
          <p:nvPr>
            <p:ph idx="1"/>
            <p:extLst>
              <p:ext uri="{D42A27DB-BD31-4B8C-83A1-F6EECF244321}">
                <p14:modId xmlns:p14="http://schemas.microsoft.com/office/powerpoint/2010/main" val="1241260132"/>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Επεξήγηση: Γραμμή με γραμμή έμφασης 2">
            <a:extLst>
              <a:ext uri="{FF2B5EF4-FFF2-40B4-BE49-F238E27FC236}">
                <a16:creationId xmlns:a16="http://schemas.microsoft.com/office/drawing/2014/main" id="{C959E1D4-A344-0C3D-31EB-EB070EE3EEB5}"/>
              </a:ext>
            </a:extLst>
          </p:cNvPr>
          <p:cNvSpPr/>
          <p:nvPr/>
        </p:nvSpPr>
        <p:spPr>
          <a:xfrm>
            <a:off x="9812594" y="5004753"/>
            <a:ext cx="2140396" cy="1032468"/>
          </a:xfrm>
          <a:prstGeom prst="accentCallout1">
            <a:avLst>
              <a:gd name="adj1" fmla="val 18750"/>
              <a:gd name="adj2" fmla="val -8333"/>
              <a:gd name="adj3" fmla="val 60479"/>
              <a:gd name="adj4" fmla="val -792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a:t>Δεκέμβριος 2023 </a:t>
            </a:r>
            <a:r>
              <a:rPr lang="en-US" b="1" dirty="0"/>
              <a:t>vs</a:t>
            </a:r>
            <a:r>
              <a:rPr lang="el-GR" b="1" dirty="0"/>
              <a:t> Μάιος 2024</a:t>
            </a:r>
          </a:p>
        </p:txBody>
      </p:sp>
    </p:spTree>
    <p:extLst>
      <p:ext uri="{BB962C8B-B14F-4D97-AF65-F5344CB8AC3E}">
        <p14:creationId xmlns:p14="http://schemas.microsoft.com/office/powerpoint/2010/main" val="157812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F4F9CC-63C5-B706-E1A9-7E3D7A508FCD}"/>
              </a:ext>
            </a:extLst>
          </p:cNvPr>
          <p:cNvSpPr>
            <a:spLocks noGrp="1"/>
          </p:cNvSpPr>
          <p:nvPr>
            <p:ph type="title"/>
          </p:nvPr>
        </p:nvSpPr>
        <p:spPr>
          <a:xfrm>
            <a:off x="1137999" y="1711663"/>
            <a:ext cx="9404723" cy="1400530"/>
          </a:xfrm>
        </p:spPr>
        <p:txBody>
          <a:bodyPr/>
          <a:lstStyle/>
          <a:p>
            <a:pPr algn="ctr"/>
            <a:r>
              <a:rPr lang="el-GR" sz="3200" b="1" dirty="0"/>
              <a:t>Ευχαριστούμε για την προσοχή σας!</a:t>
            </a:r>
            <a:br>
              <a:rPr lang="el-GR" sz="3200" b="1" dirty="0"/>
            </a:br>
            <a:endParaRPr lang="el-GR" sz="3200" b="1" dirty="0"/>
          </a:p>
        </p:txBody>
      </p:sp>
      <p:pic>
        <p:nvPicPr>
          <p:cNvPr id="4" name="Εικόνα 3">
            <a:extLst>
              <a:ext uri="{FF2B5EF4-FFF2-40B4-BE49-F238E27FC236}">
                <a16:creationId xmlns:a16="http://schemas.microsoft.com/office/drawing/2014/main" id="{CB200DA3-6257-577A-DD60-5851A448EE99}"/>
              </a:ext>
            </a:extLst>
          </p:cNvPr>
          <p:cNvPicPr>
            <a:picLocks noChangeAspect="1"/>
          </p:cNvPicPr>
          <p:nvPr/>
        </p:nvPicPr>
        <p:blipFill>
          <a:blip r:embed="rId2"/>
          <a:stretch>
            <a:fillRect/>
          </a:stretch>
        </p:blipFill>
        <p:spPr>
          <a:xfrm>
            <a:off x="4854386" y="3745807"/>
            <a:ext cx="1971950" cy="2105319"/>
          </a:xfrm>
          <a:prstGeom prst="rect">
            <a:avLst/>
          </a:prstGeom>
        </p:spPr>
      </p:pic>
    </p:spTree>
    <p:extLst>
      <p:ext uri="{BB962C8B-B14F-4D97-AF65-F5344CB8AC3E}">
        <p14:creationId xmlns:p14="http://schemas.microsoft.com/office/powerpoint/2010/main" val="247838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D866-EBAF-D7C9-66B7-7E9D8FF22FA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61ECAA5-DE56-EEF5-3FAC-C505F562695C}"/>
              </a:ext>
            </a:extLst>
          </p:cNvPr>
          <p:cNvSpPr>
            <a:spLocks noGrp="1"/>
          </p:cNvSpPr>
          <p:nvPr>
            <p:ph type="title"/>
          </p:nvPr>
        </p:nvSpPr>
        <p:spPr>
          <a:xfrm>
            <a:off x="300933" y="187247"/>
            <a:ext cx="9404723" cy="1400530"/>
          </a:xfrm>
        </p:spPr>
        <p:txBody>
          <a:bodyPr/>
          <a:lstStyle/>
          <a:p>
            <a:r>
              <a:rPr lang="el-GR" sz="3600" b="1" dirty="0"/>
              <a:t>Συνοπτική παρουσίαση της Δράσης</a:t>
            </a:r>
          </a:p>
        </p:txBody>
      </p:sp>
      <p:sp>
        <p:nvSpPr>
          <p:cNvPr id="3" name="Θέση περιεχομένου 2">
            <a:extLst>
              <a:ext uri="{FF2B5EF4-FFF2-40B4-BE49-F238E27FC236}">
                <a16:creationId xmlns:a16="http://schemas.microsoft.com/office/drawing/2014/main" id="{EB78A17E-C8E0-9A3B-885A-494E7A77687E}"/>
              </a:ext>
            </a:extLst>
          </p:cNvPr>
          <p:cNvSpPr>
            <a:spLocks noGrp="1"/>
          </p:cNvSpPr>
          <p:nvPr>
            <p:ph idx="1"/>
          </p:nvPr>
        </p:nvSpPr>
        <p:spPr>
          <a:xfrm>
            <a:off x="300933" y="1134614"/>
            <a:ext cx="11590133" cy="4195481"/>
          </a:xfrm>
        </p:spPr>
        <p:txBody>
          <a:bodyPr>
            <a:noAutofit/>
          </a:bodyPr>
          <a:lstStyle/>
          <a:p>
            <a:r>
              <a:rPr lang="el-GR" b="1" dirty="0" err="1"/>
              <a:t>Ενδοσχολικές</a:t>
            </a:r>
            <a:r>
              <a:rPr lang="el-GR" b="1" dirty="0"/>
              <a:t> επιμορφώσεις μαθητών και καθηγητών από τα δύο σχολεία</a:t>
            </a:r>
          </a:p>
          <a:p>
            <a:r>
              <a:rPr lang="el-GR" b="1" dirty="0"/>
              <a:t>Οργάνωση πρωινών γευμάτων σε όλα τα τμήματα του σχολείου </a:t>
            </a:r>
          </a:p>
          <a:p>
            <a:r>
              <a:rPr lang="el-GR" b="1" dirty="0"/>
              <a:t>Οργάνωση αγώνων με συμμετοχή των μαθητών των δύο σχολείων σε μεικτές ομάδες.</a:t>
            </a:r>
          </a:p>
          <a:p>
            <a:r>
              <a:rPr lang="el-GR" b="1" dirty="0"/>
              <a:t>Δράση πρόληψης με τα 15μελή των δύο σχολείων</a:t>
            </a:r>
          </a:p>
          <a:p>
            <a:r>
              <a:rPr lang="el-GR" b="1" dirty="0"/>
              <a:t>Θεατρική </a:t>
            </a:r>
            <a:r>
              <a:rPr lang="el-GR" b="1" dirty="0" err="1"/>
              <a:t>διαδραστική</a:t>
            </a:r>
            <a:r>
              <a:rPr lang="el-GR" b="1" dirty="0"/>
              <a:t> παράσταση στο σχολείο και συζήτηση με τους συντελεστές</a:t>
            </a:r>
          </a:p>
          <a:p>
            <a:r>
              <a:rPr lang="el-GR" b="1" dirty="0"/>
              <a:t>Ενημέρωση εκπαιδευτικών και μαθητών από ειδική Ψυχολόγο του Δήμου - </a:t>
            </a:r>
            <a:r>
              <a:rPr lang="el-GR" b="1" dirty="0" err="1"/>
              <a:t>cyberbullying</a:t>
            </a:r>
            <a:endParaRPr lang="el-GR" b="1" dirty="0"/>
          </a:p>
          <a:p>
            <a:r>
              <a:rPr lang="el-GR" b="1" dirty="0"/>
              <a:t>Επίσκεψη της Ελληνικής Ομοσπονδίας Αθλητισμού Κωφών - ευαισθητοποίηση</a:t>
            </a:r>
          </a:p>
          <a:p>
            <a:r>
              <a:rPr lang="el-GR" b="1" dirty="0"/>
              <a:t>Όμιλος </a:t>
            </a:r>
            <a:r>
              <a:rPr lang="el-GR" b="1" dirty="0" err="1"/>
              <a:t>Φιλαναγνωσίας</a:t>
            </a:r>
            <a:r>
              <a:rPr lang="el-GR" b="1" dirty="0"/>
              <a:t>: δραστηριότητες σχετικά με την </a:t>
            </a:r>
            <a:r>
              <a:rPr lang="el-GR" b="1" dirty="0" err="1"/>
              <a:t>έμφυλη</a:t>
            </a:r>
            <a:r>
              <a:rPr lang="el-GR" b="1" dirty="0"/>
              <a:t> βία και τον εκφοβισμό</a:t>
            </a:r>
          </a:p>
          <a:p>
            <a:r>
              <a:rPr lang="el-GR" b="1" dirty="0"/>
              <a:t>Όμιλος Ρητορικής &amp; Δημιουργικής Γραφής: συγγραφή κειμένων &amp; ποιημάτων - συζήτηση</a:t>
            </a:r>
          </a:p>
          <a:p>
            <a:r>
              <a:rPr lang="el-GR" b="1" dirty="0"/>
              <a:t>Παρουσίαση Λευκώματος με ποιήματα και έργα ζωγραφικής σε εκδήλωση του Δήμου</a:t>
            </a:r>
          </a:p>
          <a:p>
            <a:r>
              <a:rPr lang="el-GR" b="1" dirty="0"/>
              <a:t>Παρακολούθηση </a:t>
            </a:r>
            <a:r>
              <a:rPr lang="el-GR" b="1" dirty="0" err="1"/>
              <a:t>παραολυμπιακού</a:t>
            </a:r>
            <a:r>
              <a:rPr lang="el-GR" b="1" dirty="0"/>
              <a:t> αθλήματος BOCCIA στο ΕΚΠΑ</a:t>
            </a:r>
          </a:p>
          <a:p>
            <a:r>
              <a:rPr lang="el-GR" b="1" dirty="0"/>
              <a:t>Επίσκεψη στο Ολυμπιακό Μουσείο της Αθήνας - τμήμα των </a:t>
            </a:r>
            <a:r>
              <a:rPr lang="el-GR" b="1" dirty="0" err="1"/>
              <a:t>παραολυμπιακών</a:t>
            </a:r>
            <a:r>
              <a:rPr lang="el-GR" b="1" dirty="0"/>
              <a:t> αγώνων.</a:t>
            </a:r>
          </a:p>
        </p:txBody>
      </p:sp>
    </p:spTree>
    <p:extLst>
      <p:ext uri="{BB962C8B-B14F-4D97-AF65-F5344CB8AC3E}">
        <p14:creationId xmlns:p14="http://schemas.microsoft.com/office/powerpoint/2010/main" val="369018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F9923-C91A-08DB-C0EC-FFE5BCF02D36}"/>
              </a:ext>
            </a:extLst>
          </p:cNvPr>
          <p:cNvSpPr>
            <a:spLocks noGrp="1"/>
          </p:cNvSpPr>
          <p:nvPr>
            <p:ph type="title"/>
          </p:nvPr>
        </p:nvSpPr>
        <p:spPr/>
        <p:txBody>
          <a:bodyPr/>
          <a:lstStyle/>
          <a:p>
            <a:r>
              <a:rPr lang="el-GR" b="1" dirty="0"/>
              <a:t>Η έρευνα </a:t>
            </a:r>
          </a:p>
        </p:txBody>
      </p:sp>
      <p:sp>
        <p:nvSpPr>
          <p:cNvPr id="3" name="Θέση περιεχομένου 2">
            <a:extLst>
              <a:ext uri="{FF2B5EF4-FFF2-40B4-BE49-F238E27FC236}">
                <a16:creationId xmlns:a16="http://schemas.microsoft.com/office/drawing/2014/main" id="{43CE3C4C-AC95-7356-51C0-ED874D181D7C}"/>
              </a:ext>
            </a:extLst>
          </p:cNvPr>
          <p:cNvSpPr>
            <a:spLocks noGrp="1"/>
          </p:cNvSpPr>
          <p:nvPr>
            <p:ph idx="1"/>
          </p:nvPr>
        </p:nvSpPr>
        <p:spPr>
          <a:xfrm>
            <a:off x="417929" y="1645892"/>
            <a:ext cx="11590133" cy="4341953"/>
          </a:xfrm>
        </p:spPr>
        <p:txBody>
          <a:bodyPr>
            <a:normAutofit/>
          </a:bodyPr>
          <a:lstStyle/>
          <a:p>
            <a:r>
              <a:rPr lang="el-GR" dirty="0"/>
              <a:t>διενεργήθηκε κατά το σχολικό έτος 2023-2024 </a:t>
            </a:r>
          </a:p>
          <a:p>
            <a:r>
              <a:rPr lang="el-GR" dirty="0"/>
              <a:t>στο πλαίσιο της Δράσης </a:t>
            </a:r>
            <a:r>
              <a:rPr lang="el-GR" dirty="0" err="1"/>
              <a:t>αυτοαξιολόγησης</a:t>
            </a:r>
            <a:r>
              <a:rPr lang="el-GR" dirty="0"/>
              <a:t> του Πρότυπου Γυμνασίου Αγ. Αναργύρων: «Ας γνωριστούμε καλύτερα» </a:t>
            </a:r>
          </a:p>
          <a:p>
            <a:r>
              <a:rPr lang="el-GR" b="1" dirty="0"/>
              <a:t>Στόχος</a:t>
            </a:r>
            <a:r>
              <a:rPr lang="el-GR" dirty="0"/>
              <a:t>: Η καταγραφή και διερεύνηση των γνώσεων και των απόψεων των μαθητών /τριών σε σχέση με το φαινόμενο του σχολικού εκφοβισμού (bullying) στο σχολείο μας</a:t>
            </a:r>
          </a:p>
          <a:p>
            <a:r>
              <a:rPr lang="el-GR" b="1" dirty="0"/>
              <a:t>Δείγμα</a:t>
            </a:r>
            <a:r>
              <a:rPr lang="en-US" dirty="0"/>
              <a:t>:</a:t>
            </a:r>
            <a:r>
              <a:rPr lang="el-GR" dirty="0"/>
              <a:t> το σύνολο του μαθητικού πληθυσμού του σχολείου (156)</a:t>
            </a:r>
          </a:p>
          <a:p>
            <a:r>
              <a:rPr lang="el-GR" b="1" dirty="0"/>
              <a:t>Εργαλεία έρευνας</a:t>
            </a:r>
            <a:r>
              <a:rPr lang="el-GR" dirty="0"/>
              <a:t>: δύο (2) ανώνυμα ερωτηματολόγια – με κλειστές &amp; ανοικτές ερωτήσεις - </a:t>
            </a:r>
            <a:r>
              <a:rPr lang="el-GR" b="1" dirty="0"/>
              <a:t>πριν και μετά </a:t>
            </a:r>
            <a:r>
              <a:rPr lang="el-GR" dirty="0"/>
              <a:t>(Δεκέμβριος 2023 &amp; Μάιος 2024) την υλοποίηση σειράς δράσεων για την πρόληψη και τον περιορισμό του εκφοβισμού, την αρμονική συνύπαρξη των έφηβων μαθητών και μαθητριών του σχολείου μας, την προαγωγή των αξιών της δικαιοσύνης, της ισότητας, της αποδοχής της διαφορετικότητας και της ίσης μεταχείρισης των ανθρώπων</a:t>
            </a:r>
          </a:p>
        </p:txBody>
      </p:sp>
    </p:spTree>
    <p:extLst>
      <p:ext uri="{BB962C8B-B14F-4D97-AF65-F5344CB8AC3E}">
        <p14:creationId xmlns:p14="http://schemas.microsoft.com/office/powerpoint/2010/main" val="362678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5689F-1F1B-A4FF-9164-38C122836365}"/>
              </a:ext>
            </a:extLst>
          </p:cNvPr>
          <p:cNvSpPr>
            <a:spLocks noGrp="1"/>
          </p:cNvSpPr>
          <p:nvPr>
            <p:ph type="title"/>
          </p:nvPr>
        </p:nvSpPr>
        <p:spPr>
          <a:xfrm>
            <a:off x="1303891" y="2517493"/>
            <a:ext cx="9404723" cy="1400530"/>
          </a:xfrm>
        </p:spPr>
        <p:txBody>
          <a:bodyPr/>
          <a:lstStyle/>
          <a:p>
            <a:pPr algn="ctr"/>
            <a:r>
              <a:rPr lang="el-GR" b="1" dirty="0"/>
              <a:t>Παρουσίαση αποτελεσμάτων έρευνας</a:t>
            </a:r>
          </a:p>
        </p:txBody>
      </p:sp>
    </p:spTree>
    <p:extLst>
      <p:ext uri="{BB962C8B-B14F-4D97-AF65-F5344CB8AC3E}">
        <p14:creationId xmlns:p14="http://schemas.microsoft.com/office/powerpoint/2010/main" val="112806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62F92A-A9B2-C9BE-37CC-4969DC3122B0}"/>
              </a:ext>
            </a:extLst>
          </p:cNvPr>
          <p:cNvSpPr>
            <a:spLocks noGrp="1"/>
          </p:cNvSpPr>
          <p:nvPr>
            <p:ph type="title"/>
          </p:nvPr>
        </p:nvSpPr>
        <p:spPr>
          <a:xfrm>
            <a:off x="117987" y="177114"/>
            <a:ext cx="4109885" cy="1622189"/>
          </a:xfrm>
        </p:spPr>
        <p:txBody>
          <a:bodyPr/>
          <a:lstStyle/>
          <a:p>
            <a:r>
              <a:rPr lang="el-GR" sz="2800" b="1" dirty="0"/>
              <a:t>Γνωρίζετε τι είναι ο σχολικός εκφοβισμός;</a:t>
            </a:r>
            <a:br>
              <a:rPr lang="el-GR" sz="2800" b="1" dirty="0"/>
            </a:br>
            <a:r>
              <a:rPr lang="el-GR" sz="2800" b="1" dirty="0"/>
              <a:t> </a:t>
            </a:r>
          </a:p>
        </p:txBody>
      </p:sp>
      <p:graphicFrame>
        <p:nvGraphicFramePr>
          <p:cNvPr id="6" name="Θέση περιεχομένου 3">
            <a:extLst>
              <a:ext uri="{FF2B5EF4-FFF2-40B4-BE49-F238E27FC236}">
                <a16:creationId xmlns:a16="http://schemas.microsoft.com/office/drawing/2014/main" id="{A13AB9BE-53A6-E611-7D1D-4A3335444E53}"/>
              </a:ext>
            </a:extLst>
          </p:cNvPr>
          <p:cNvGraphicFramePr>
            <a:graphicFrameLocks noGrp="1"/>
          </p:cNvGraphicFramePr>
          <p:nvPr>
            <p:ph idx="1"/>
            <p:extLst>
              <p:ext uri="{D42A27DB-BD31-4B8C-83A1-F6EECF244321}">
                <p14:modId xmlns:p14="http://schemas.microsoft.com/office/powerpoint/2010/main" val="1580556522"/>
              </p:ext>
            </p:extLst>
          </p:nvPr>
        </p:nvGraphicFramePr>
        <p:xfrm>
          <a:off x="-833642" y="2330245"/>
          <a:ext cx="4845203" cy="3529781"/>
        </p:xfrm>
        <a:graphic>
          <a:graphicData uri="http://schemas.openxmlformats.org/drawingml/2006/chart">
            <c:chart xmlns:c="http://schemas.openxmlformats.org/drawingml/2006/chart" xmlns:r="http://schemas.openxmlformats.org/officeDocument/2006/relationships" r:id="rId2"/>
          </a:graphicData>
        </a:graphic>
      </p:graphicFrame>
      <p:pic>
        <p:nvPicPr>
          <p:cNvPr id="7" name="Εικόνα 6">
            <a:extLst>
              <a:ext uri="{FF2B5EF4-FFF2-40B4-BE49-F238E27FC236}">
                <a16:creationId xmlns:a16="http://schemas.microsoft.com/office/drawing/2014/main" id="{188E9545-81B9-4DEC-7E7F-CE44AD357DE3}"/>
              </a:ext>
            </a:extLst>
          </p:cNvPr>
          <p:cNvPicPr>
            <a:picLocks noChangeAspect="1"/>
          </p:cNvPicPr>
          <p:nvPr/>
        </p:nvPicPr>
        <p:blipFill>
          <a:blip r:embed="rId3"/>
          <a:stretch>
            <a:fillRect/>
          </a:stretch>
        </p:blipFill>
        <p:spPr>
          <a:xfrm>
            <a:off x="3410854" y="1573162"/>
            <a:ext cx="8682823" cy="4461372"/>
          </a:xfrm>
          <a:prstGeom prst="rect">
            <a:avLst/>
          </a:prstGeom>
        </p:spPr>
      </p:pic>
      <p:sp>
        <p:nvSpPr>
          <p:cNvPr id="8" name="Τίτλος 1">
            <a:extLst>
              <a:ext uri="{FF2B5EF4-FFF2-40B4-BE49-F238E27FC236}">
                <a16:creationId xmlns:a16="http://schemas.microsoft.com/office/drawing/2014/main" id="{2493E4C6-3A7E-A5D6-4CBB-D695B455BC09}"/>
              </a:ext>
            </a:extLst>
          </p:cNvPr>
          <p:cNvSpPr txBox="1">
            <a:spLocks/>
          </p:cNvSpPr>
          <p:nvPr/>
        </p:nvSpPr>
        <p:spPr>
          <a:xfrm>
            <a:off x="5063141" y="555807"/>
            <a:ext cx="5378247" cy="63866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800" b="1" dirty="0"/>
              <a:t>Από ποιον έχετε ενημερωθεί;</a:t>
            </a:r>
          </a:p>
        </p:txBody>
      </p:sp>
    </p:spTree>
    <p:extLst>
      <p:ext uri="{BB962C8B-B14F-4D97-AF65-F5344CB8AC3E}">
        <p14:creationId xmlns:p14="http://schemas.microsoft.com/office/powerpoint/2010/main" val="306443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832EE-7FB1-B9EB-4E2D-B7602E5AA7EA}"/>
              </a:ext>
            </a:extLst>
          </p:cNvPr>
          <p:cNvSpPr>
            <a:spLocks noGrp="1"/>
          </p:cNvSpPr>
          <p:nvPr>
            <p:ph type="title"/>
          </p:nvPr>
        </p:nvSpPr>
        <p:spPr>
          <a:xfrm>
            <a:off x="292149" y="187247"/>
            <a:ext cx="10100548" cy="1400530"/>
          </a:xfrm>
        </p:spPr>
        <p:txBody>
          <a:bodyPr/>
          <a:lstStyle/>
          <a:p>
            <a:r>
              <a:rPr lang="el-GR" sz="2800" b="1" dirty="0"/>
              <a:t>Το φαινόμενο του σχολικού εκφοβισμού στο σχολείο μας είναι:</a:t>
            </a:r>
          </a:p>
        </p:txBody>
      </p:sp>
      <p:graphicFrame>
        <p:nvGraphicFramePr>
          <p:cNvPr id="4" name="Θέση περιεχομένου 3">
            <a:extLst>
              <a:ext uri="{FF2B5EF4-FFF2-40B4-BE49-F238E27FC236}">
                <a16:creationId xmlns:a16="http://schemas.microsoft.com/office/drawing/2014/main" id="{90CC9230-3659-03A4-69DB-276ED688B90A}"/>
              </a:ext>
            </a:extLst>
          </p:cNvPr>
          <p:cNvGraphicFramePr>
            <a:graphicFrameLocks noGrp="1"/>
          </p:cNvGraphicFramePr>
          <p:nvPr>
            <p:ph idx="1"/>
            <p:extLst>
              <p:ext uri="{D42A27DB-BD31-4B8C-83A1-F6EECF244321}">
                <p14:modId xmlns:p14="http://schemas.microsoft.com/office/powerpoint/2010/main" val="4004939242"/>
              </p:ext>
            </p:extLst>
          </p:nvPr>
        </p:nvGraphicFramePr>
        <p:xfrm>
          <a:off x="867338" y="1587777"/>
          <a:ext cx="10193952" cy="4940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38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23A669-98AD-6053-B866-1A78977E7E8E}"/>
              </a:ext>
            </a:extLst>
          </p:cNvPr>
          <p:cNvSpPr>
            <a:spLocks noGrp="1"/>
          </p:cNvSpPr>
          <p:nvPr>
            <p:ph type="title"/>
          </p:nvPr>
        </p:nvSpPr>
        <p:spPr>
          <a:xfrm>
            <a:off x="370808" y="374060"/>
            <a:ext cx="9938314" cy="1400530"/>
          </a:xfrm>
        </p:spPr>
        <p:txBody>
          <a:bodyPr/>
          <a:lstStyle/>
          <a:p>
            <a:r>
              <a:rPr lang="el-GR" sz="2800" b="1" dirty="0"/>
              <a:t>Έχετε  πέσει θύμα σχολικού εκφοβισμού στον χώρο του σχολείου μας</a:t>
            </a:r>
            <a:r>
              <a:rPr lang="el-GR" sz="2800" dirty="0"/>
              <a:t>; </a:t>
            </a:r>
            <a:br>
              <a:rPr lang="el-GR" sz="2800" dirty="0"/>
            </a:br>
            <a:endParaRPr lang="el-GR" sz="2800" dirty="0"/>
          </a:p>
        </p:txBody>
      </p:sp>
      <p:graphicFrame>
        <p:nvGraphicFramePr>
          <p:cNvPr id="5" name="Θέση περιεχομένου 4">
            <a:extLst>
              <a:ext uri="{FF2B5EF4-FFF2-40B4-BE49-F238E27FC236}">
                <a16:creationId xmlns:a16="http://schemas.microsoft.com/office/drawing/2014/main" id="{5D6824D2-E594-878B-DCF3-5EE85D402E83}"/>
              </a:ext>
            </a:extLst>
          </p:cNvPr>
          <p:cNvGraphicFramePr>
            <a:graphicFrameLocks noGrp="1"/>
          </p:cNvGraphicFramePr>
          <p:nvPr>
            <p:ph idx="1"/>
            <p:extLst>
              <p:ext uri="{D42A27DB-BD31-4B8C-83A1-F6EECF244321}">
                <p14:modId xmlns:p14="http://schemas.microsoft.com/office/powerpoint/2010/main" val="3703144454"/>
              </p:ext>
            </p:extLst>
          </p:nvPr>
        </p:nvGraphicFramePr>
        <p:xfrm>
          <a:off x="1103312" y="1680882"/>
          <a:ext cx="9938314"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233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77412C-4870-BB8E-6291-2CD49C5888B4}"/>
              </a:ext>
            </a:extLst>
          </p:cNvPr>
          <p:cNvSpPr>
            <a:spLocks noGrp="1"/>
          </p:cNvSpPr>
          <p:nvPr>
            <p:ph type="title"/>
          </p:nvPr>
        </p:nvSpPr>
        <p:spPr>
          <a:xfrm>
            <a:off x="442452" y="452718"/>
            <a:ext cx="9950245" cy="1400530"/>
          </a:xfrm>
        </p:spPr>
        <p:txBody>
          <a:bodyPr/>
          <a:lstStyle/>
          <a:p>
            <a:r>
              <a:rPr lang="el-GR" sz="3200" b="1" dirty="0"/>
              <a:t>Αν ναι, πόσες φορές;</a:t>
            </a:r>
          </a:p>
        </p:txBody>
      </p:sp>
      <p:graphicFrame>
        <p:nvGraphicFramePr>
          <p:cNvPr id="4" name="Θέση περιεχομένου 3">
            <a:extLst>
              <a:ext uri="{FF2B5EF4-FFF2-40B4-BE49-F238E27FC236}">
                <a16:creationId xmlns:a16="http://schemas.microsoft.com/office/drawing/2014/main" id="{833C663D-5CA6-2A22-8AB0-CAC9EB3664C4}"/>
              </a:ext>
            </a:extLst>
          </p:cNvPr>
          <p:cNvGraphicFramePr>
            <a:graphicFrameLocks noGrp="1"/>
          </p:cNvGraphicFramePr>
          <p:nvPr>
            <p:ph idx="1"/>
            <p:extLst>
              <p:ext uri="{D42A27DB-BD31-4B8C-83A1-F6EECF244321}">
                <p14:modId xmlns:p14="http://schemas.microsoft.com/office/powerpoint/2010/main" val="3334563466"/>
              </p:ext>
            </p:extLst>
          </p:nvPr>
        </p:nvGraphicFramePr>
        <p:xfrm>
          <a:off x="265472" y="1356852"/>
          <a:ext cx="11012128" cy="50484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421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242</TotalTime>
  <Words>686</Words>
  <Application>Microsoft Office PowerPoint</Application>
  <PresentationFormat>Ευρεία οθόνη</PresentationFormat>
  <Paragraphs>60</Paragraphs>
  <Slides>23</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23</vt:i4>
      </vt:variant>
    </vt:vector>
  </HeadingPairs>
  <TitlesOfParts>
    <vt:vector size="27" baseType="lpstr">
      <vt:lpstr>Calibri</vt:lpstr>
      <vt:lpstr>Century Gothic</vt:lpstr>
      <vt:lpstr>Wingdings 3</vt:lpstr>
      <vt:lpstr>Ιόν</vt:lpstr>
      <vt:lpstr>    Η προστιθέμενη αξία της ενημέρωσης και εμπλοκής των μαθητών/τριών σε σχολικές δράσεις για τη σχολική επιθετικότητα και τον εκφοβισμό   Κοτσόβολης Νίκων Αλεξανδρής Γεώργιος Δήμος Αθανάσιος Χρήστου Γεώργιος</vt:lpstr>
      <vt:lpstr>Συνοπτική παρουσίαση της Δράσης</vt:lpstr>
      <vt:lpstr>Συνοπτική παρουσίαση της Δράσης</vt:lpstr>
      <vt:lpstr>Η έρευνα </vt:lpstr>
      <vt:lpstr>Παρουσίαση αποτελεσμάτων έρευνας</vt:lpstr>
      <vt:lpstr>Γνωρίζετε τι είναι ο σχολικός εκφοβισμός;  </vt:lpstr>
      <vt:lpstr>Το φαινόμενο του σχολικού εκφοβισμού στο σχολείο μας είναι:</vt:lpstr>
      <vt:lpstr>Έχετε  πέσει θύμα σχολικού εκφοβισμού στον χώρο του σχολείου μας;  </vt:lpstr>
      <vt:lpstr>Αν ναι, πόσες φορές;</vt:lpstr>
      <vt:lpstr>Έχετε γίνει μάρτυρες σε περιστατικό σχολικού εκφοβισμού στο σχολείο μας; </vt:lpstr>
      <vt:lpstr>Αν ναι, πώς αντιδράσατε;        </vt:lpstr>
      <vt:lpstr>Αν πέσω θύμα σχολικού εκφοβισμού αισθάνομαι ικανός/-ή να το αντιμετωπίσω και να το διαχειριστώ αποτελεσματικά</vt:lpstr>
      <vt:lpstr>Αν πέσω θύμα σχολικού εκφοβισμού αισθάνομαι ικανός/-ή να το αντιμετωπίσω και να το διαχειριστώ αποτελεσματικά  </vt:lpstr>
      <vt:lpstr>Αν βρεθώ μπροστά σε περιστατικό σχολικού εκφοβισμού ξέρω τι να κάνω</vt:lpstr>
      <vt:lpstr>Αν βρεθώ μπροστά σε περιστατικό σχολικού εκφοβισμού ξέρω τι να κάνω   </vt:lpstr>
      <vt:lpstr>Μπορείτε να ξεχωρίσετε τα στοιχεία μιας συμπεριφοράς που μας επιτρέπουν να μιλάμε για σχολικό εκφοβισμό; </vt:lpstr>
      <vt:lpstr>Μπορείτε να αναφέρετε δύο (2) στοιχεία μιας συμπεριφοράς που μας επιτρέπουν να μιλάμε για σχολικό εκφοβισμό ; </vt:lpstr>
      <vt:lpstr>Μπορείτε να αναφέρετε δύο (2) μορφές σχολικού εκφοβισμού;</vt:lpstr>
      <vt:lpstr>Μπορείτε να αναφέρετε τρία (3) χαρακτηριστικά που έχουν τα θύματα του σχολικού εκφοβισμού; </vt:lpstr>
      <vt:lpstr>Μπορείτε να αναφέρετε τρία (3) χαρακτηριστικά των θυτών</vt:lpstr>
      <vt:lpstr>Μπορείτε να αναφέρετε τρεις (3) συνέπειες του εκφοβισμού για τα θύματα;</vt:lpstr>
      <vt:lpstr>Μπορείτε να αναφέρετε τρεις (3) σχολικούς παράγοντες που ευνοούν την εμφάνιση του φαινομένου;  </vt:lpstr>
      <vt:lpstr>Ευχαριστούμε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Nika</dc:creator>
  <cp:lastModifiedBy>Maria Nika</cp:lastModifiedBy>
  <cp:revision>21</cp:revision>
  <dcterms:created xsi:type="dcterms:W3CDTF">2025-02-22T10:36:29Z</dcterms:created>
  <dcterms:modified xsi:type="dcterms:W3CDTF">2025-03-01T08:10:16Z</dcterms:modified>
</cp:coreProperties>
</file>